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Lst>
  <p:sldSz cx="18288000" cy="10287000"/>
  <p:notesSz cx="6858000" cy="9144000"/>
  <p:embeddedFontLst>
    <p:embeddedFont>
      <p:font typeface="Trocchi" charset="1" panose="00000500000000000000"/>
      <p:regular r:id="rId6"/>
    </p:embeddedFont>
    <p:embeddedFont>
      <p:font typeface="Yellowtail" charset="1" panose="02000503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ivvic" charset="1" panose="00000000000000000000"/>
      <p:regular r:id="rId12"/>
    </p:embeddedFont>
    <p:embeddedFont>
      <p:font typeface="Livvic Bold" charset="1" panose="00000000000000000000"/>
      <p:regular r:id="rId13"/>
    </p:embeddedFont>
    <p:embeddedFont>
      <p:font typeface="Livvic Italics" charset="1" panose="00000000000000000000"/>
      <p:regular r:id="rId14"/>
    </p:embeddedFont>
    <p:embeddedFont>
      <p:font typeface="Livvic Bold Italics" charset="1" panose="00000000000000000000"/>
      <p:regular r:id="rId15"/>
    </p:embeddedFont>
    <p:embeddedFont>
      <p:font typeface="Livvic Thin" charset="1" panose="00000000000000000000"/>
      <p:regular r:id="rId16"/>
    </p:embeddedFont>
    <p:embeddedFont>
      <p:font typeface="Livvic Thin Italics" charset="1" panose="00000000000000000000"/>
      <p:regular r:id="rId17"/>
    </p:embeddedFont>
    <p:embeddedFont>
      <p:font typeface="Livvic Medium" charset="1" panose="00000000000000000000"/>
      <p:regular r:id="rId18"/>
    </p:embeddedFont>
    <p:embeddedFont>
      <p:font typeface="Livvic Medium Italics" charset="1" panose="00000000000000000000"/>
      <p:regular r:id="rId19"/>
    </p:embeddedFont>
    <p:embeddedFont>
      <p:font typeface="Livvic Semi-Bold" charset="1" panose="00000000000000000000"/>
      <p:regular r:id="rId20"/>
    </p:embeddedFont>
    <p:embeddedFont>
      <p:font typeface="Livvic Semi-Bold Italics" charset="1" panose="00000000000000000000"/>
      <p:regular r:id="rId21"/>
    </p:embeddedFont>
    <p:embeddedFont>
      <p:font typeface="Livvic Heavy" charset="1" panose="00000000000000000000"/>
      <p:regular r:id="rId22"/>
    </p:embeddedFont>
    <p:embeddedFont>
      <p:font typeface="Livvic Heavy Italics" charset="1" panose="000000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34.png" Type="http://schemas.openxmlformats.org/officeDocument/2006/relationships/image"/><Relationship Id="rId12" Target="../media/image35.png" Type="http://schemas.openxmlformats.org/officeDocument/2006/relationships/image"/><Relationship Id="rId2" Target="../media/image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36.png" Type="http://schemas.openxmlformats.org/officeDocument/2006/relationships/image"/><Relationship Id="rId12" Target="../media/image37.png" Type="http://schemas.openxmlformats.org/officeDocument/2006/relationships/image"/><Relationship Id="rId2" Target="../media/image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38.png" Type="http://schemas.openxmlformats.org/officeDocument/2006/relationships/image"/><Relationship Id="rId12" Target="../media/image39.png" Type="http://schemas.openxmlformats.org/officeDocument/2006/relationships/image"/><Relationship Id="rId2" Target="../media/image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png" Type="http://schemas.openxmlformats.org/officeDocument/2006/relationships/image"/><Relationship Id="rId15" Target="../media/image50.png" Type="http://schemas.openxmlformats.org/officeDocument/2006/relationships/image"/><Relationship Id="rId16" Target="../media/image51.png" Type="http://schemas.openxmlformats.org/officeDocument/2006/relationships/image"/><Relationship Id="rId17" Target="../media/image52.png" Type="http://schemas.openxmlformats.org/officeDocument/2006/relationships/image"/><Relationship Id="rId18" Target="../media/image35.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53.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54.png" Type="http://schemas.openxmlformats.org/officeDocument/2006/relationships/image"/><Relationship Id="rId14" Target="../media/image55.png" Type="http://schemas.openxmlformats.org/officeDocument/2006/relationships/image"/><Relationship Id="rId15" Target="../media/image56.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57.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58.png" Type="http://schemas.openxmlformats.org/officeDocument/2006/relationships/image"/><Relationship Id="rId14" Target="../media/image59.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60.png" Type="http://schemas.openxmlformats.org/officeDocument/2006/relationships/image"/><Relationship Id="rId14" Target="../media/image61.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62.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36.png" Type="http://schemas.openxmlformats.org/officeDocument/2006/relationships/image"/><Relationship Id="rId14" Target="../media/image63.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64.png" Type="http://schemas.openxmlformats.org/officeDocument/2006/relationships/image"/><Relationship Id="rId14" Target="../media/image65.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66.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67.png" Type="http://schemas.openxmlformats.org/officeDocument/2006/relationships/image"/><Relationship Id="rId14" Target="../media/image68.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69.png" Type="http://schemas.openxmlformats.org/officeDocument/2006/relationships/image"/><Relationship Id="rId14" Target="../media/image70.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71.png" Type="http://schemas.openxmlformats.org/officeDocument/2006/relationships/image"/><Relationship Id="rId2" Target="../media/image8.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2" Target="../media/image8.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media/image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2" Target="../media/image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8.png" Type="http://schemas.openxmlformats.org/officeDocument/2006/relationships/image"/><Relationship Id="rId2" Target="../media/image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2" Target="../media/image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2" Target="../media/image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132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114800" y="1113800"/>
            <a:ext cx="10508686" cy="7837714"/>
          </a:xfrm>
          <a:custGeom>
            <a:avLst/>
            <a:gdLst/>
            <a:ahLst/>
            <a:cxnLst/>
            <a:rect r="r" b="b" t="t" l="l"/>
            <a:pathLst>
              <a:path h="7837714" w="10508686">
                <a:moveTo>
                  <a:pt x="0" y="0"/>
                </a:moveTo>
                <a:lnTo>
                  <a:pt x="10508686" y="0"/>
                </a:lnTo>
                <a:lnTo>
                  <a:pt x="10508686" y="7837714"/>
                </a:lnTo>
                <a:lnTo>
                  <a:pt x="0" y="7837714"/>
                </a:lnTo>
                <a:lnTo>
                  <a:pt x="0" y="0"/>
                </a:lnTo>
                <a:close/>
              </a:path>
            </a:pathLst>
          </a:custGeom>
          <a:blipFill>
            <a:blip r:embed="rId2">
              <a:extLst>
                <a:ext uri="{96DAC541-7B7A-43D3-8B79-37D633B846F1}">
                  <asvg:svgBlip xmlns:asvg="http://schemas.microsoft.com/office/drawing/2016/SVG/main" r:embed="rId3"/>
                </a:ext>
              </a:extLst>
            </a:blip>
            <a:stretch>
              <a:fillRect l="0" t="-9609" r="0" b="0"/>
            </a:stretch>
          </a:blipFill>
        </p:spPr>
      </p:sp>
      <p:sp>
        <p:nvSpPr>
          <p:cNvPr name="Freeform 3" id="3"/>
          <p:cNvSpPr/>
          <p:nvPr/>
        </p:nvSpPr>
        <p:spPr>
          <a:xfrm flipH="false" flipV="false" rot="-5400000">
            <a:off x="-3065002" y="3065002"/>
            <a:ext cx="14426620" cy="8296616"/>
          </a:xfrm>
          <a:custGeom>
            <a:avLst/>
            <a:gdLst/>
            <a:ahLst/>
            <a:cxnLst/>
            <a:rect r="r" b="b" t="t" l="l"/>
            <a:pathLst>
              <a:path h="8296616" w="14426620">
                <a:moveTo>
                  <a:pt x="0" y="0"/>
                </a:moveTo>
                <a:lnTo>
                  <a:pt x="14426620" y="0"/>
                </a:lnTo>
                <a:lnTo>
                  <a:pt x="14426620" y="8296616"/>
                </a:lnTo>
                <a:lnTo>
                  <a:pt x="0" y="8296616"/>
                </a:lnTo>
                <a:lnTo>
                  <a:pt x="0" y="0"/>
                </a:lnTo>
                <a:close/>
              </a:path>
            </a:pathLst>
          </a:custGeom>
          <a:blipFill>
            <a:blip r:embed="rId4"/>
            <a:stretch>
              <a:fillRect l="0" t="0" r="0" b="-19763"/>
            </a:stretch>
          </a:blipFill>
        </p:spPr>
      </p:sp>
      <p:sp>
        <p:nvSpPr>
          <p:cNvPr name="Freeform 4" id="4"/>
          <p:cNvSpPr/>
          <p:nvPr/>
        </p:nvSpPr>
        <p:spPr>
          <a:xfrm flipH="false" flipV="false" rot="-5400000">
            <a:off x="1395395" y="1673451"/>
            <a:ext cx="2040636" cy="7058802"/>
          </a:xfrm>
          <a:custGeom>
            <a:avLst/>
            <a:gdLst/>
            <a:ahLst/>
            <a:cxnLst/>
            <a:rect r="r" b="b" t="t" l="l"/>
            <a:pathLst>
              <a:path h="7058802" w="2040636">
                <a:moveTo>
                  <a:pt x="0" y="0"/>
                </a:moveTo>
                <a:lnTo>
                  <a:pt x="2040636" y="0"/>
                </a:lnTo>
                <a:lnTo>
                  <a:pt x="2040636" y="7058802"/>
                </a:lnTo>
                <a:lnTo>
                  <a:pt x="0" y="7058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864435" y="3767640"/>
            <a:ext cx="4846124" cy="4114800"/>
          </a:xfrm>
          <a:custGeom>
            <a:avLst/>
            <a:gdLst/>
            <a:ahLst/>
            <a:cxnLst/>
            <a:rect r="r" b="b" t="t" l="l"/>
            <a:pathLst>
              <a:path h="4114800" w="4846124">
                <a:moveTo>
                  <a:pt x="0" y="0"/>
                </a:moveTo>
                <a:lnTo>
                  <a:pt x="4846124" y="0"/>
                </a:lnTo>
                <a:lnTo>
                  <a:pt x="484612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6" id="6"/>
          <p:cNvSpPr/>
          <p:nvPr/>
        </p:nvSpPr>
        <p:spPr>
          <a:xfrm rot="2247">
            <a:off x="8138352" y="6211832"/>
            <a:ext cx="5548003" cy="0"/>
          </a:xfrm>
          <a:prstGeom prst="line">
            <a:avLst/>
          </a:prstGeom>
          <a:ln cap="flat" w="19050">
            <a:solidFill>
              <a:srgbClr val="F4DDB5"/>
            </a:solidFill>
            <a:prstDash val="solid"/>
            <a:headEnd type="none" len="sm" w="sm"/>
            <a:tailEnd type="none" len="sm" w="sm"/>
          </a:ln>
        </p:spPr>
      </p:sp>
      <p:sp>
        <p:nvSpPr>
          <p:cNvPr name="TextBox 7" id="7"/>
          <p:cNvSpPr txBox="true"/>
          <p:nvPr/>
        </p:nvSpPr>
        <p:spPr>
          <a:xfrm rot="0">
            <a:off x="7994949" y="2739143"/>
            <a:ext cx="10293051" cy="3470875"/>
          </a:xfrm>
          <a:prstGeom prst="rect">
            <a:avLst/>
          </a:prstGeom>
        </p:spPr>
        <p:txBody>
          <a:bodyPr anchor="t" rtlCol="false" tIns="0" lIns="0" bIns="0" rIns="0">
            <a:spAutoFit/>
          </a:bodyPr>
          <a:lstStyle/>
          <a:p>
            <a:pPr>
              <a:lnSpc>
                <a:spcPts val="9241"/>
              </a:lnSpc>
            </a:pPr>
            <a:r>
              <a:rPr lang="en-US" sz="6601" spc="330">
                <a:solidFill>
                  <a:srgbClr val="FFAF00"/>
                </a:solidFill>
                <a:latin typeface="Livvic Semi-Bold"/>
              </a:rPr>
              <a:t>APPLIED DATA SCIENCE CAPSTONE PROJECT</a:t>
            </a:r>
          </a:p>
        </p:txBody>
      </p:sp>
      <p:sp>
        <p:nvSpPr>
          <p:cNvPr name="TextBox 8" id="8"/>
          <p:cNvSpPr txBox="true"/>
          <p:nvPr/>
        </p:nvSpPr>
        <p:spPr>
          <a:xfrm rot="0">
            <a:off x="8161905" y="6271540"/>
            <a:ext cx="6207237" cy="651510"/>
          </a:xfrm>
          <a:prstGeom prst="rect">
            <a:avLst/>
          </a:prstGeom>
        </p:spPr>
        <p:txBody>
          <a:bodyPr anchor="t" rtlCol="false" tIns="0" lIns="0" bIns="0" rIns="0">
            <a:spAutoFit/>
          </a:bodyPr>
          <a:lstStyle/>
          <a:p>
            <a:pPr>
              <a:lnSpc>
                <a:spcPts val="5040"/>
              </a:lnSpc>
            </a:pPr>
            <a:r>
              <a:rPr lang="en-US" sz="3600">
                <a:solidFill>
                  <a:srgbClr val="F4DDB5"/>
                </a:solidFill>
                <a:latin typeface="Yellowtail"/>
              </a:rPr>
              <a:t>by Nhlanhla Sanele Dludla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837184" y="1485900"/>
            <a:ext cx="14333644" cy="5949241"/>
            <a:chOff x="0" y="0"/>
            <a:chExt cx="3775116" cy="1566878"/>
          </a:xfrm>
        </p:grpSpPr>
        <p:sp>
          <p:nvSpPr>
            <p:cNvPr name="Freeform 4" id="4"/>
            <p:cNvSpPr/>
            <p:nvPr/>
          </p:nvSpPr>
          <p:spPr>
            <a:xfrm flipH="false" flipV="false" rot="0">
              <a:off x="0" y="0"/>
              <a:ext cx="3775116" cy="1566878"/>
            </a:xfrm>
            <a:custGeom>
              <a:avLst/>
              <a:gdLst/>
              <a:ahLst/>
              <a:cxnLst/>
              <a:rect r="r" b="b" t="t" l="l"/>
              <a:pathLst>
                <a:path h="1566878" w="3775116">
                  <a:moveTo>
                    <a:pt x="0" y="0"/>
                  </a:moveTo>
                  <a:lnTo>
                    <a:pt x="3775116" y="0"/>
                  </a:lnTo>
                  <a:lnTo>
                    <a:pt x="3775116" y="1566878"/>
                  </a:lnTo>
                  <a:lnTo>
                    <a:pt x="0" y="1566878"/>
                  </a:lnTo>
                  <a:close/>
                </a:path>
              </a:pathLst>
            </a:custGeom>
            <a:solidFill>
              <a:srgbClr val="000000">
                <a:alpha val="72941"/>
              </a:srgbClr>
            </a:solidFill>
          </p:spPr>
        </p:sp>
        <p:sp>
          <p:nvSpPr>
            <p:cNvPr name="TextBox 5" id="5"/>
            <p:cNvSpPr txBox="true"/>
            <p:nvPr/>
          </p:nvSpPr>
          <p:spPr>
            <a:xfrm>
              <a:off x="0" y="-47625"/>
              <a:ext cx="3775116" cy="1614503"/>
            </a:xfrm>
            <a:prstGeom prst="rect">
              <a:avLst/>
            </a:prstGeom>
          </p:spPr>
          <p:txBody>
            <a:bodyPr anchor="ctr" rtlCol="false" tIns="50800" lIns="50800" bIns="50800" rIns="50800"/>
            <a:lstStyle/>
            <a:p>
              <a:pPr>
                <a:lnSpc>
                  <a:spcPts val="2659"/>
                </a:lnSpc>
              </a:pPr>
            </a:p>
          </p:txBody>
        </p:sp>
      </p:grpSp>
      <p:sp>
        <p:nvSpPr>
          <p:cNvPr name="Freeform 6" id="6"/>
          <p:cNvSpPr/>
          <p:nvPr/>
        </p:nvSpPr>
        <p:spPr>
          <a:xfrm flipH="false" flipV="false" rot="0">
            <a:off x="14851704" y="6740539"/>
            <a:ext cx="4815191" cy="4114800"/>
          </a:xfrm>
          <a:custGeom>
            <a:avLst/>
            <a:gdLst/>
            <a:ahLst/>
            <a:cxnLst/>
            <a:rect r="r" b="b" t="t" l="l"/>
            <a:pathLst>
              <a:path h="4114800" w="4815191">
                <a:moveTo>
                  <a:pt x="0" y="0"/>
                </a:moveTo>
                <a:lnTo>
                  <a:pt x="4815192" y="0"/>
                </a:lnTo>
                <a:lnTo>
                  <a:pt x="48151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82264" y="5455109"/>
            <a:ext cx="3663452" cy="4831891"/>
          </a:xfrm>
          <a:custGeom>
            <a:avLst/>
            <a:gdLst/>
            <a:ahLst/>
            <a:cxnLst/>
            <a:rect r="r" b="b" t="t" l="l"/>
            <a:pathLst>
              <a:path h="4831891" w="3663452">
                <a:moveTo>
                  <a:pt x="3663452" y="0"/>
                </a:moveTo>
                <a:lnTo>
                  <a:pt x="0" y="0"/>
                </a:lnTo>
                <a:lnTo>
                  <a:pt x="0" y="4831891"/>
                </a:lnTo>
                <a:lnTo>
                  <a:pt x="3663452" y="4831891"/>
                </a:lnTo>
                <a:lnTo>
                  <a:pt x="36634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365570">
            <a:off x="258208" y="59601"/>
            <a:ext cx="1492171" cy="1467754"/>
          </a:xfrm>
          <a:custGeom>
            <a:avLst/>
            <a:gdLst/>
            <a:ahLst/>
            <a:cxnLst/>
            <a:rect r="r" b="b" t="t" l="l"/>
            <a:pathLst>
              <a:path h="1467754" w="1492171">
                <a:moveTo>
                  <a:pt x="0" y="0"/>
                </a:moveTo>
                <a:lnTo>
                  <a:pt x="1492172" y="0"/>
                </a:lnTo>
                <a:lnTo>
                  <a:pt x="1492172" y="1467754"/>
                </a:lnTo>
                <a:lnTo>
                  <a:pt x="0" y="1467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7620487"/>
            <a:ext cx="808484" cy="818906"/>
          </a:xfrm>
          <a:custGeom>
            <a:avLst/>
            <a:gdLst/>
            <a:ahLst/>
            <a:cxnLst/>
            <a:rect r="r" b="b" t="t" l="l"/>
            <a:pathLst>
              <a:path h="818906" w="808484">
                <a:moveTo>
                  <a:pt x="0" y="0"/>
                </a:moveTo>
                <a:lnTo>
                  <a:pt x="808484" y="0"/>
                </a:lnTo>
                <a:lnTo>
                  <a:pt x="808484" y="818907"/>
                </a:lnTo>
                <a:lnTo>
                  <a:pt x="0" y="818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977178" y="243116"/>
            <a:ext cx="14973761" cy="8697975"/>
          </a:xfrm>
          <a:prstGeom prst="rect">
            <a:avLst/>
          </a:prstGeom>
        </p:spPr>
        <p:txBody>
          <a:bodyPr anchor="t" rtlCol="false" tIns="0" lIns="0" bIns="0" rIns="0">
            <a:spAutoFit/>
          </a:bodyPr>
          <a:lstStyle/>
          <a:p>
            <a:pPr>
              <a:lnSpc>
                <a:spcPts val="4634"/>
              </a:lnSpc>
            </a:pPr>
            <a:r>
              <a:rPr lang="en-US" sz="3310">
                <a:solidFill>
                  <a:srgbClr val="FFFFFF"/>
                </a:solidFill>
                <a:latin typeface="Canva Sans"/>
              </a:rPr>
              <a:t>Data visualization: Exploratory</a:t>
            </a:r>
          </a:p>
          <a:p>
            <a:pPr>
              <a:lnSpc>
                <a:spcPts val="4634"/>
              </a:lnSpc>
            </a:pPr>
          </a:p>
          <a:p>
            <a:pPr marL="714641" indent="-357321" lvl="1">
              <a:lnSpc>
                <a:spcPts val="4634"/>
              </a:lnSpc>
              <a:buFont typeface="Arial"/>
              <a:buChar char="•"/>
            </a:pPr>
            <a:r>
              <a:rPr lang="en-US" sz="3310">
                <a:solidFill>
                  <a:srgbClr val="FFFFFF"/>
                </a:solidFill>
                <a:latin typeface="Canva Sans"/>
              </a:rPr>
              <a:t> To understand relationships between variables of interest, using matplotlib and seaborn, collected and wrangled data was visualized using bar charts, line graphs and scatterplots.</a:t>
            </a:r>
          </a:p>
          <a:p>
            <a:pPr marL="714641" indent="-357321" lvl="1">
              <a:lnSpc>
                <a:spcPts val="4634"/>
              </a:lnSpc>
              <a:buFont typeface="Arial"/>
              <a:buChar char="•"/>
            </a:pPr>
            <a:r>
              <a:rPr lang="en-US" sz="3310">
                <a:solidFill>
                  <a:srgbClr val="FFFFFF"/>
                </a:solidFill>
                <a:latin typeface="Canva Sans"/>
              </a:rPr>
              <a:t>To visualize and to mark launch sites where succssful/ unsuccessful  launches took place Folium was used to create interactive maps.</a:t>
            </a: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p:txBody>
      </p:sp>
      <p:sp>
        <p:nvSpPr>
          <p:cNvPr name="Freeform 11" id="11"/>
          <p:cNvSpPr/>
          <p:nvPr/>
        </p:nvSpPr>
        <p:spPr>
          <a:xfrm flipH="false" flipV="false" rot="0">
            <a:off x="1837184" y="4460520"/>
            <a:ext cx="6746656" cy="4182953"/>
          </a:xfrm>
          <a:custGeom>
            <a:avLst/>
            <a:gdLst/>
            <a:ahLst/>
            <a:cxnLst/>
            <a:rect r="r" b="b" t="t" l="l"/>
            <a:pathLst>
              <a:path h="4182953" w="6746656">
                <a:moveTo>
                  <a:pt x="0" y="0"/>
                </a:moveTo>
                <a:lnTo>
                  <a:pt x="6746656" y="0"/>
                </a:lnTo>
                <a:lnTo>
                  <a:pt x="6746656" y="4182953"/>
                </a:lnTo>
                <a:lnTo>
                  <a:pt x="0" y="4182953"/>
                </a:lnTo>
                <a:lnTo>
                  <a:pt x="0" y="0"/>
                </a:lnTo>
                <a:close/>
              </a:path>
            </a:pathLst>
          </a:custGeom>
          <a:blipFill>
            <a:blip r:embed="rId11"/>
            <a:stretch>
              <a:fillRect l="0" t="0" r="-50122" b="0"/>
            </a:stretch>
          </a:blipFill>
        </p:spPr>
      </p:sp>
      <p:sp>
        <p:nvSpPr>
          <p:cNvPr name="Freeform 12" id="12"/>
          <p:cNvSpPr/>
          <p:nvPr/>
        </p:nvSpPr>
        <p:spPr>
          <a:xfrm flipH="false" flipV="false" rot="0">
            <a:off x="9004006" y="4460520"/>
            <a:ext cx="7071037" cy="4676807"/>
          </a:xfrm>
          <a:custGeom>
            <a:avLst/>
            <a:gdLst/>
            <a:ahLst/>
            <a:cxnLst/>
            <a:rect r="r" b="b" t="t" l="l"/>
            <a:pathLst>
              <a:path h="4676807" w="7071037">
                <a:moveTo>
                  <a:pt x="0" y="0"/>
                </a:moveTo>
                <a:lnTo>
                  <a:pt x="7071037" y="0"/>
                </a:lnTo>
                <a:lnTo>
                  <a:pt x="7071037" y="4676807"/>
                </a:lnTo>
                <a:lnTo>
                  <a:pt x="0" y="4676807"/>
                </a:lnTo>
                <a:lnTo>
                  <a:pt x="0" y="0"/>
                </a:lnTo>
                <a:close/>
              </a:path>
            </a:pathLst>
          </a:custGeom>
          <a:blipFill>
            <a:blip r:embed="rId12"/>
            <a:stretch>
              <a:fillRect l="0" t="0" r="-43353"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837184" y="1485900"/>
            <a:ext cx="14333644" cy="5949241"/>
            <a:chOff x="0" y="0"/>
            <a:chExt cx="3775116" cy="1566878"/>
          </a:xfrm>
        </p:grpSpPr>
        <p:sp>
          <p:nvSpPr>
            <p:cNvPr name="Freeform 4" id="4"/>
            <p:cNvSpPr/>
            <p:nvPr/>
          </p:nvSpPr>
          <p:spPr>
            <a:xfrm flipH="false" flipV="false" rot="0">
              <a:off x="0" y="0"/>
              <a:ext cx="3775116" cy="1566878"/>
            </a:xfrm>
            <a:custGeom>
              <a:avLst/>
              <a:gdLst/>
              <a:ahLst/>
              <a:cxnLst/>
              <a:rect r="r" b="b" t="t" l="l"/>
              <a:pathLst>
                <a:path h="1566878" w="3775116">
                  <a:moveTo>
                    <a:pt x="0" y="0"/>
                  </a:moveTo>
                  <a:lnTo>
                    <a:pt x="3775116" y="0"/>
                  </a:lnTo>
                  <a:lnTo>
                    <a:pt x="3775116" y="1566878"/>
                  </a:lnTo>
                  <a:lnTo>
                    <a:pt x="0" y="1566878"/>
                  </a:lnTo>
                  <a:close/>
                </a:path>
              </a:pathLst>
            </a:custGeom>
            <a:solidFill>
              <a:srgbClr val="000000">
                <a:alpha val="72941"/>
              </a:srgbClr>
            </a:solidFill>
          </p:spPr>
        </p:sp>
        <p:sp>
          <p:nvSpPr>
            <p:cNvPr name="TextBox 5" id="5"/>
            <p:cNvSpPr txBox="true"/>
            <p:nvPr/>
          </p:nvSpPr>
          <p:spPr>
            <a:xfrm>
              <a:off x="0" y="-47625"/>
              <a:ext cx="3775116" cy="1614503"/>
            </a:xfrm>
            <a:prstGeom prst="rect">
              <a:avLst/>
            </a:prstGeom>
          </p:spPr>
          <p:txBody>
            <a:bodyPr anchor="ctr" rtlCol="false" tIns="50800" lIns="50800" bIns="50800" rIns="50800"/>
            <a:lstStyle/>
            <a:p>
              <a:pPr>
                <a:lnSpc>
                  <a:spcPts val="2659"/>
                </a:lnSpc>
              </a:pPr>
            </a:p>
          </p:txBody>
        </p:sp>
      </p:grpSp>
      <p:sp>
        <p:nvSpPr>
          <p:cNvPr name="Freeform 6" id="6"/>
          <p:cNvSpPr/>
          <p:nvPr/>
        </p:nvSpPr>
        <p:spPr>
          <a:xfrm flipH="false" flipV="false" rot="0">
            <a:off x="14851704" y="6740539"/>
            <a:ext cx="4815191" cy="4114800"/>
          </a:xfrm>
          <a:custGeom>
            <a:avLst/>
            <a:gdLst/>
            <a:ahLst/>
            <a:cxnLst/>
            <a:rect r="r" b="b" t="t" l="l"/>
            <a:pathLst>
              <a:path h="4114800" w="4815191">
                <a:moveTo>
                  <a:pt x="0" y="0"/>
                </a:moveTo>
                <a:lnTo>
                  <a:pt x="4815192" y="0"/>
                </a:lnTo>
                <a:lnTo>
                  <a:pt x="48151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82264" y="5455109"/>
            <a:ext cx="3663452" cy="4831891"/>
          </a:xfrm>
          <a:custGeom>
            <a:avLst/>
            <a:gdLst/>
            <a:ahLst/>
            <a:cxnLst/>
            <a:rect r="r" b="b" t="t" l="l"/>
            <a:pathLst>
              <a:path h="4831891" w="3663452">
                <a:moveTo>
                  <a:pt x="3663452" y="0"/>
                </a:moveTo>
                <a:lnTo>
                  <a:pt x="0" y="0"/>
                </a:lnTo>
                <a:lnTo>
                  <a:pt x="0" y="4831891"/>
                </a:lnTo>
                <a:lnTo>
                  <a:pt x="3663452" y="4831891"/>
                </a:lnTo>
                <a:lnTo>
                  <a:pt x="36634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365570">
            <a:off x="258208" y="59601"/>
            <a:ext cx="1492171" cy="1467754"/>
          </a:xfrm>
          <a:custGeom>
            <a:avLst/>
            <a:gdLst/>
            <a:ahLst/>
            <a:cxnLst/>
            <a:rect r="r" b="b" t="t" l="l"/>
            <a:pathLst>
              <a:path h="1467754" w="1492171">
                <a:moveTo>
                  <a:pt x="0" y="0"/>
                </a:moveTo>
                <a:lnTo>
                  <a:pt x="1492172" y="0"/>
                </a:lnTo>
                <a:lnTo>
                  <a:pt x="1492172" y="1467754"/>
                </a:lnTo>
                <a:lnTo>
                  <a:pt x="0" y="1467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7620487"/>
            <a:ext cx="808484" cy="818906"/>
          </a:xfrm>
          <a:custGeom>
            <a:avLst/>
            <a:gdLst/>
            <a:ahLst/>
            <a:cxnLst/>
            <a:rect r="r" b="b" t="t" l="l"/>
            <a:pathLst>
              <a:path h="818906" w="808484">
                <a:moveTo>
                  <a:pt x="0" y="0"/>
                </a:moveTo>
                <a:lnTo>
                  <a:pt x="808484" y="0"/>
                </a:lnTo>
                <a:lnTo>
                  <a:pt x="808484" y="818907"/>
                </a:lnTo>
                <a:lnTo>
                  <a:pt x="0" y="818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977178" y="243116"/>
            <a:ext cx="14973761" cy="7535925"/>
          </a:xfrm>
          <a:prstGeom prst="rect">
            <a:avLst/>
          </a:prstGeom>
        </p:spPr>
        <p:txBody>
          <a:bodyPr anchor="t" rtlCol="false" tIns="0" lIns="0" bIns="0" rIns="0">
            <a:spAutoFit/>
          </a:bodyPr>
          <a:lstStyle/>
          <a:p>
            <a:pPr>
              <a:lnSpc>
                <a:spcPts val="4634"/>
              </a:lnSpc>
            </a:pPr>
            <a:r>
              <a:rPr lang="en-US" sz="3310">
                <a:solidFill>
                  <a:srgbClr val="FFFFFF"/>
                </a:solidFill>
                <a:latin typeface="Canva Sans"/>
              </a:rPr>
              <a:t>Data visualization: Dash</a:t>
            </a:r>
          </a:p>
          <a:p>
            <a:pPr>
              <a:lnSpc>
                <a:spcPts val="4634"/>
              </a:lnSpc>
            </a:pPr>
          </a:p>
          <a:p>
            <a:pPr marL="714641" indent="-357321" lvl="1">
              <a:lnSpc>
                <a:spcPts val="4634"/>
              </a:lnSpc>
              <a:buFont typeface="Arial"/>
              <a:buChar char="•"/>
            </a:pPr>
            <a:r>
              <a:rPr lang="en-US" sz="3310">
                <a:solidFill>
                  <a:srgbClr val="FFFFFF"/>
                </a:solidFill>
                <a:latin typeface="Canva Sans"/>
              </a:rPr>
              <a:t> Using dash, an interactive pie and scatterplot chart was created to vizualize the total success launches from each site and the correlation between payloadmass and mission outcome.</a:t>
            </a: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p:txBody>
      </p:sp>
      <p:sp>
        <p:nvSpPr>
          <p:cNvPr name="Freeform 11" id="11"/>
          <p:cNvSpPr/>
          <p:nvPr/>
        </p:nvSpPr>
        <p:spPr>
          <a:xfrm flipH="false" flipV="false" rot="0">
            <a:off x="2697723" y="3836062"/>
            <a:ext cx="6766336" cy="1619046"/>
          </a:xfrm>
          <a:custGeom>
            <a:avLst/>
            <a:gdLst/>
            <a:ahLst/>
            <a:cxnLst/>
            <a:rect r="r" b="b" t="t" l="l"/>
            <a:pathLst>
              <a:path h="1619046" w="6766336">
                <a:moveTo>
                  <a:pt x="0" y="0"/>
                </a:moveTo>
                <a:lnTo>
                  <a:pt x="6766335" y="0"/>
                </a:lnTo>
                <a:lnTo>
                  <a:pt x="6766335" y="1619047"/>
                </a:lnTo>
                <a:lnTo>
                  <a:pt x="0" y="1619047"/>
                </a:lnTo>
                <a:lnTo>
                  <a:pt x="0" y="0"/>
                </a:lnTo>
                <a:close/>
              </a:path>
            </a:pathLst>
          </a:custGeom>
          <a:blipFill>
            <a:blip r:embed="rId11"/>
            <a:stretch>
              <a:fillRect l="-39234" t="-237168" r="-17748" b="-31187"/>
            </a:stretch>
          </a:blipFill>
        </p:spPr>
      </p:sp>
      <p:sp>
        <p:nvSpPr>
          <p:cNvPr name="Freeform 12" id="12"/>
          <p:cNvSpPr/>
          <p:nvPr/>
        </p:nvSpPr>
        <p:spPr>
          <a:xfrm flipH="false" flipV="false" rot="0">
            <a:off x="10153764" y="3836062"/>
            <a:ext cx="6150061" cy="1895090"/>
          </a:xfrm>
          <a:custGeom>
            <a:avLst/>
            <a:gdLst/>
            <a:ahLst/>
            <a:cxnLst/>
            <a:rect r="r" b="b" t="t" l="l"/>
            <a:pathLst>
              <a:path h="1895090" w="6150061">
                <a:moveTo>
                  <a:pt x="0" y="0"/>
                </a:moveTo>
                <a:lnTo>
                  <a:pt x="6150061" y="0"/>
                </a:lnTo>
                <a:lnTo>
                  <a:pt x="6150061" y="1895090"/>
                </a:lnTo>
                <a:lnTo>
                  <a:pt x="0" y="1895090"/>
                </a:lnTo>
                <a:lnTo>
                  <a:pt x="0" y="0"/>
                </a:lnTo>
                <a:close/>
              </a:path>
            </a:pathLst>
          </a:custGeom>
          <a:blipFill>
            <a:blip r:embed="rId12"/>
            <a:stretch>
              <a:fillRect l="-51130" t="-121310" r="-21582" b="-93389"/>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837184" y="1485900"/>
            <a:ext cx="14333644" cy="5949241"/>
            <a:chOff x="0" y="0"/>
            <a:chExt cx="3775116" cy="1566878"/>
          </a:xfrm>
        </p:grpSpPr>
        <p:sp>
          <p:nvSpPr>
            <p:cNvPr name="Freeform 4" id="4"/>
            <p:cNvSpPr/>
            <p:nvPr/>
          </p:nvSpPr>
          <p:spPr>
            <a:xfrm flipH="false" flipV="false" rot="0">
              <a:off x="0" y="0"/>
              <a:ext cx="3775116" cy="1566878"/>
            </a:xfrm>
            <a:custGeom>
              <a:avLst/>
              <a:gdLst/>
              <a:ahLst/>
              <a:cxnLst/>
              <a:rect r="r" b="b" t="t" l="l"/>
              <a:pathLst>
                <a:path h="1566878" w="3775116">
                  <a:moveTo>
                    <a:pt x="0" y="0"/>
                  </a:moveTo>
                  <a:lnTo>
                    <a:pt x="3775116" y="0"/>
                  </a:lnTo>
                  <a:lnTo>
                    <a:pt x="3775116" y="1566878"/>
                  </a:lnTo>
                  <a:lnTo>
                    <a:pt x="0" y="1566878"/>
                  </a:lnTo>
                  <a:close/>
                </a:path>
              </a:pathLst>
            </a:custGeom>
            <a:solidFill>
              <a:srgbClr val="000000">
                <a:alpha val="72941"/>
              </a:srgbClr>
            </a:solidFill>
          </p:spPr>
        </p:sp>
        <p:sp>
          <p:nvSpPr>
            <p:cNvPr name="TextBox 5" id="5"/>
            <p:cNvSpPr txBox="true"/>
            <p:nvPr/>
          </p:nvSpPr>
          <p:spPr>
            <a:xfrm>
              <a:off x="0" y="-47625"/>
              <a:ext cx="3775116" cy="1614503"/>
            </a:xfrm>
            <a:prstGeom prst="rect">
              <a:avLst/>
            </a:prstGeom>
          </p:spPr>
          <p:txBody>
            <a:bodyPr anchor="ctr" rtlCol="false" tIns="50800" lIns="50800" bIns="50800" rIns="50800"/>
            <a:lstStyle/>
            <a:p>
              <a:pPr>
                <a:lnSpc>
                  <a:spcPts val="2659"/>
                </a:lnSpc>
              </a:pPr>
            </a:p>
          </p:txBody>
        </p:sp>
      </p:grpSp>
      <p:sp>
        <p:nvSpPr>
          <p:cNvPr name="Freeform 6" id="6"/>
          <p:cNvSpPr/>
          <p:nvPr/>
        </p:nvSpPr>
        <p:spPr>
          <a:xfrm flipH="false" flipV="false" rot="0">
            <a:off x="14851704" y="6740539"/>
            <a:ext cx="4815191" cy="4114800"/>
          </a:xfrm>
          <a:custGeom>
            <a:avLst/>
            <a:gdLst/>
            <a:ahLst/>
            <a:cxnLst/>
            <a:rect r="r" b="b" t="t" l="l"/>
            <a:pathLst>
              <a:path h="4114800" w="4815191">
                <a:moveTo>
                  <a:pt x="0" y="0"/>
                </a:moveTo>
                <a:lnTo>
                  <a:pt x="4815192" y="0"/>
                </a:lnTo>
                <a:lnTo>
                  <a:pt x="48151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82264" y="5455109"/>
            <a:ext cx="3663452" cy="4831891"/>
          </a:xfrm>
          <a:custGeom>
            <a:avLst/>
            <a:gdLst/>
            <a:ahLst/>
            <a:cxnLst/>
            <a:rect r="r" b="b" t="t" l="l"/>
            <a:pathLst>
              <a:path h="4831891" w="3663452">
                <a:moveTo>
                  <a:pt x="3663452" y="0"/>
                </a:moveTo>
                <a:lnTo>
                  <a:pt x="0" y="0"/>
                </a:lnTo>
                <a:lnTo>
                  <a:pt x="0" y="4831891"/>
                </a:lnTo>
                <a:lnTo>
                  <a:pt x="3663452" y="4831891"/>
                </a:lnTo>
                <a:lnTo>
                  <a:pt x="36634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365570">
            <a:off x="258208" y="59601"/>
            <a:ext cx="1492171" cy="1467754"/>
          </a:xfrm>
          <a:custGeom>
            <a:avLst/>
            <a:gdLst/>
            <a:ahLst/>
            <a:cxnLst/>
            <a:rect r="r" b="b" t="t" l="l"/>
            <a:pathLst>
              <a:path h="1467754" w="1492171">
                <a:moveTo>
                  <a:pt x="0" y="0"/>
                </a:moveTo>
                <a:lnTo>
                  <a:pt x="1492172" y="0"/>
                </a:lnTo>
                <a:lnTo>
                  <a:pt x="1492172" y="1467754"/>
                </a:lnTo>
                <a:lnTo>
                  <a:pt x="0" y="1467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7620487"/>
            <a:ext cx="808484" cy="818906"/>
          </a:xfrm>
          <a:custGeom>
            <a:avLst/>
            <a:gdLst/>
            <a:ahLst/>
            <a:cxnLst/>
            <a:rect r="r" b="b" t="t" l="l"/>
            <a:pathLst>
              <a:path h="818906" w="808484">
                <a:moveTo>
                  <a:pt x="0" y="0"/>
                </a:moveTo>
                <a:lnTo>
                  <a:pt x="808484" y="0"/>
                </a:lnTo>
                <a:lnTo>
                  <a:pt x="808484" y="818907"/>
                </a:lnTo>
                <a:lnTo>
                  <a:pt x="0" y="818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977178" y="243116"/>
            <a:ext cx="14973761" cy="8116950"/>
          </a:xfrm>
          <a:prstGeom prst="rect">
            <a:avLst/>
          </a:prstGeom>
        </p:spPr>
        <p:txBody>
          <a:bodyPr anchor="t" rtlCol="false" tIns="0" lIns="0" bIns="0" rIns="0">
            <a:spAutoFit/>
          </a:bodyPr>
          <a:lstStyle/>
          <a:p>
            <a:pPr>
              <a:lnSpc>
                <a:spcPts val="4634"/>
              </a:lnSpc>
            </a:pPr>
            <a:r>
              <a:rPr lang="en-US" sz="3310">
                <a:solidFill>
                  <a:srgbClr val="FFFFFF"/>
                </a:solidFill>
                <a:latin typeface="Canva Sans"/>
              </a:rPr>
              <a:t>Machine learning</a:t>
            </a:r>
          </a:p>
          <a:p>
            <a:pPr>
              <a:lnSpc>
                <a:spcPts val="4634"/>
              </a:lnSpc>
            </a:pPr>
          </a:p>
          <a:p>
            <a:pPr marL="714641" indent="-357321" lvl="1">
              <a:lnSpc>
                <a:spcPts val="4634"/>
              </a:lnSpc>
              <a:buFont typeface="Arial"/>
              <a:buChar char="•"/>
            </a:pPr>
            <a:r>
              <a:rPr lang="en-US" sz="3310">
                <a:solidFill>
                  <a:srgbClr val="FFFFFF"/>
                </a:solidFill>
                <a:latin typeface="Canva Sans"/>
              </a:rPr>
              <a:t> Using functions from scikit-learn, machine learning models were built. This was achieved by 1) standardizing the data 2) splitting the data into a train and test test 3) fitting built models on the training set 4) evaluating model accuracy based on the confusion matrix.</a:t>
            </a: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p:txBody>
      </p:sp>
      <p:sp>
        <p:nvSpPr>
          <p:cNvPr name="Freeform 11" id="11"/>
          <p:cNvSpPr/>
          <p:nvPr/>
        </p:nvSpPr>
        <p:spPr>
          <a:xfrm flipH="false" flipV="false" rot="0">
            <a:off x="5481903" y="6556929"/>
            <a:ext cx="7964310" cy="2946023"/>
          </a:xfrm>
          <a:custGeom>
            <a:avLst/>
            <a:gdLst/>
            <a:ahLst/>
            <a:cxnLst/>
            <a:rect r="r" b="b" t="t" l="l"/>
            <a:pathLst>
              <a:path h="2946023" w="7964310">
                <a:moveTo>
                  <a:pt x="0" y="0"/>
                </a:moveTo>
                <a:lnTo>
                  <a:pt x="7964311" y="0"/>
                </a:lnTo>
                <a:lnTo>
                  <a:pt x="7964311" y="2946023"/>
                </a:lnTo>
                <a:lnTo>
                  <a:pt x="0" y="2946023"/>
                </a:lnTo>
                <a:lnTo>
                  <a:pt x="0" y="0"/>
                </a:lnTo>
                <a:close/>
              </a:path>
            </a:pathLst>
          </a:custGeom>
          <a:blipFill>
            <a:blip r:embed="rId11"/>
            <a:stretch>
              <a:fillRect l="0" t="0" r="-25197" b="0"/>
            </a:stretch>
          </a:blipFill>
        </p:spPr>
      </p:sp>
      <p:sp>
        <p:nvSpPr>
          <p:cNvPr name="Freeform 12" id="12"/>
          <p:cNvSpPr/>
          <p:nvPr/>
        </p:nvSpPr>
        <p:spPr>
          <a:xfrm flipH="false" flipV="false" rot="0">
            <a:off x="4372946" y="4156448"/>
            <a:ext cx="10182225" cy="1974105"/>
          </a:xfrm>
          <a:custGeom>
            <a:avLst/>
            <a:gdLst/>
            <a:ahLst/>
            <a:cxnLst/>
            <a:rect r="r" b="b" t="t" l="l"/>
            <a:pathLst>
              <a:path h="1974105" w="10182225">
                <a:moveTo>
                  <a:pt x="0" y="0"/>
                </a:moveTo>
                <a:lnTo>
                  <a:pt x="10182225" y="0"/>
                </a:lnTo>
                <a:lnTo>
                  <a:pt x="10182225" y="1974104"/>
                </a:lnTo>
                <a:lnTo>
                  <a:pt x="0" y="1974104"/>
                </a:lnTo>
                <a:lnTo>
                  <a:pt x="0" y="0"/>
                </a:lnTo>
                <a:close/>
              </a:path>
            </a:pathLst>
          </a:custGeom>
          <a:blipFill>
            <a:blip r:embed="rId1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363311" y="2448974"/>
            <a:ext cx="4616224" cy="2617423"/>
          </a:xfrm>
          <a:custGeom>
            <a:avLst/>
            <a:gdLst/>
            <a:ahLst/>
            <a:cxnLst/>
            <a:rect r="r" b="b" t="t" l="l"/>
            <a:pathLst>
              <a:path h="2617423" w="4616224">
                <a:moveTo>
                  <a:pt x="0" y="0"/>
                </a:moveTo>
                <a:lnTo>
                  <a:pt x="4616224" y="0"/>
                </a:lnTo>
                <a:lnTo>
                  <a:pt x="4616224" y="2617423"/>
                </a:lnTo>
                <a:lnTo>
                  <a:pt x="0" y="2617423"/>
                </a:lnTo>
                <a:lnTo>
                  <a:pt x="0" y="0"/>
                </a:lnTo>
                <a:close/>
              </a:path>
            </a:pathLst>
          </a:custGeom>
          <a:blipFill>
            <a:blip r:embed="rId13"/>
            <a:stretch>
              <a:fillRect l="0" t="0" r="-16296" b="0"/>
            </a:stretch>
          </a:blipFill>
        </p:spPr>
      </p:sp>
      <p:sp>
        <p:nvSpPr>
          <p:cNvPr name="Freeform 12" id="12"/>
          <p:cNvSpPr/>
          <p:nvPr/>
        </p:nvSpPr>
        <p:spPr>
          <a:xfrm flipH="false" flipV="false" rot="0">
            <a:off x="7564249" y="2448974"/>
            <a:ext cx="4236669" cy="2582518"/>
          </a:xfrm>
          <a:custGeom>
            <a:avLst/>
            <a:gdLst/>
            <a:ahLst/>
            <a:cxnLst/>
            <a:rect r="r" b="b" t="t" l="l"/>
            <a:pathLst>
              <a:path h="2582518" w="4236669">
                <a:moveTo>
                  <a:pt x="0" y="0"/>
                </a:moveTo>
                <a:lnTo>
                  <a:pt x="4236669" y="0"/>
                </a:lnTo>
                <a:lnTo>
                  <a:pt x="4236669" y="2582518"/>
                </a:lnTo>
                <a:lnTo>
                  <a:pt x="0" y="2582518"/>
                </a:lnTo>
                <a:lnTo>
                  <a:pt x="0" y="0"/>
                </a:lnTo>
                <a:close/>
              </a:path>
            </a:pathLst>
          </a:custGeom>
          <a:blipFill>
            <a:blip r:embed="rId14"/>
            <a:stretch>
              <a:fillRect l="0" t="0" r="-23449" b="0"/>
            </a:stretch>
          </a:blipFill>
        </p:spPr>
      </p:sp>
      <p:sp>
        <p:nvSpPr>
          <p:cNvPr name="Freeform 13" id="13"/>
          <p:cNvSpPr/>
          <p:nvPr/>
        </p:nvSpPr>
        <p:spPr>
          <a:xfrm flipH="false" flipV="false" rot="0">
            <a:off x="12198438" y="2448974"/>
            <a:ext cx="3664550" cy="2582518"/>
          </a:xfrm>
          <a:custGeom>
            <a:avLst/>
            <a:gdLst/>
            <a:ahLst/>
            <a:cxnLst/>
            <a:rect r="r" b="b" t="t" l="l"/>
            <a:pathLst>
              <a:path h="2582518" w="3664550">
                <a:moveTo>
                  <a:pt x="0" y="0"/>
                </a:moveTo>
                <a:lnTo>
                  <a:pt x="3664549" y="0"/>
                </a:lnTo>
                <a:lnTo>
                  <a:pt x="3664549" y="2582518"/>
                </a:lnTo>
                <a:lnTo>
                  <a:pt x="0" y="2582518"/>
                </a:lnTo>
                <a:lnTo>
                  <a:pt x="0" y="0"/>
                </a:lnTo>
                <a:close/>
              </a:path>
            </a:pathLst>
          </a:custGeom>
          <a:blipFill>
            <a:blip r:embed="rId15"/>
            <a:stretch>
              <a:fillRect l="0" t="0" r="-91283" b="0"/>
            </a:stretch>
          </a:blipFill>
        </p:spPr>
      </p:sp>
      <p:sp>
        <p:nvSpPr>
          <p:cNvPr name="Freeform 14" id="14"/>
          <p:cNvSpPr/>
          <p:nvPr/>
        </p:nvSpPr>
        <p:spPr>
          <a:xfrm flipH="false" flipV="false" rot="0">
            <a:off x="2363311" y="5199747"/>
            <a:ext cx="4821384" cy="2915529"/>
          </a:xfrm>
          <a:custGeom>
            <a:avLst/>
            <a:gdLst/>
            <a:ahLst/>
            <a:cxnLst/>
            <a:rect r="r" b="b" t="t" l="l"/>
            <a:pathLst>
              <a:path h="2915529" w="4821384">
                <a:moveTo>
                  <a:pt x="0" y="0"/>
                </a:moveTo>
                <a:lnTo>
                  <a:pt x="4821383" y="0"/>
                </a:lnTo>
                <a:lnTo>
                  <a:pt x="4821383" y="2915529"/>
                </a:lnTo>
                <a:lnTo>
                  <a:pt x="0" y="2915529"/>
                </a:lnTo>
                <a:lnTo>
                  <a:pt x="0" y="0"/>
                </a:lnTo>
                <a:close/>
              </a:path>
            </a:pathLst>
          </a:custGeom>
          <a:blipFill>
            <a:blip r:embed="rId16"/>
            <a:stretch>
              <a:fillRect l="0" t="0" r="-21962" b="0"/>
            </a:stretch>
          </a:blipFill>
        </p:spPr>
      </p:sp>
      <p:sp>
        <p:nvSpPr>
          <p:cNvPr name="Freeform 15" id="15"/>
          <p:cNvSpPr/>
          <p:nvPr/>
        </p:nvSpPr>
        <p:spPr>
          <a:xfrm flipH="false" flipV="false" rot="0">
            <a:off x="7564249" y="5199747"/>
            <a:ext cx="3966729" cy="2915529"/>
          </a:xfrm>
          <a:custGeom>
            <a:avLst/>
            <a:gdLst/>
            <a:ahLst/>
            <a:cxnLst/>
            <a:rect r="r" b="b" t="t" l="l"/>
            <a:pathLst>
              <a:path h="2915529" w="3966729">
                <a:moveTo>
                  <a:pt x="0" y="0"/>
                </a:moveTo>
                <a:lnTo>
                  <a:pt x="3966730" y="0"/>
                </a:lnTo>
                <a:lnTo>
                  <a:pt x="3966730" y="2915529"/>
                </a:lnTo>
                <a:lnTo>
                  <a:pt x="0" y="2915529"/>
                </a:lnTo>
                <a:lnTo>
                  <a:pt x="0" y="0"/>
                </a:lnTo>
                <a:close/>
              </a:path>
            </a:pathLst>
          </a:custGeom>
          <a:blipFill>
            <a:blip r:embed="rId17"/>
            <a:stretch>
              <a:fillRect l="0" t="0" r="-49501" b="0"/>
            </a:stretch>
          </a:blipFill>
        </p:spPr>
      </p:sp>
      <p:sp>
        <p:nvSpPr>
          <p:cNvPr name="Freeform 16" id="16"/>
          <p:cNvSpPr/>
          <p:nvPr/>
        </p:nvSpPr>
        <p:spPr>
          <a:xfrm flipH="false" flipV="false" rot="0">
            <a:off x="11852592" y="5199747"/>
            <a:ext cx="5473727" cy="2915529"/>
          </a:xfrm>
          <a:custGeom>
            <a:avLst/>
            <a:gdLst/>
            <a:ahLst/>
            <a:cxnLst/>
            <a:rect r="r" b="b" t="t" l="l"/>
            <a:pathLst>
              <a:path h="2915529" w="5473727">
                <a:moveTo>
                  <a:pt x="0" y="0"/>
                </a:moveTo>
                <a:lnTo>
                  <a:pt x="5473727" y="0"/>
                </a:lnTo>
                <a:lnTo>
                  <a:pt x="5473727" y="2915529"/>
                </a:lnTo>
                <a:lnTo>
                  <a:pt x="0" y="2915529"/>
                </a:lnTo>
                <a:lnTo>
                  <a:pt x="0" y="0"/>
                </a:lnTo>
                <a:close/>
              </a:path>
            </a:pathLst>
          </a:custGeom>
          <a:blipFill>
            <a:blip r:embed="rId18"/>
            <a:stretch>
              <a:fillRect l="0" t="-32147" r="-52559" b="0"/>
            </a:stretch>
          </a:blipFill>
        </p:spPr>
      </p:sp>
      <p:sp>
        <p:nvSpPr>
          <p:cNvPr name="TextBox 17" id="17"/>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8" id="18"/>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EDA with visualization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4502682" y="2953790"/>
            <a:ext cx="9282636" cy="3859415"/>
          </a:xfrm>
          <a:custGeom>
            <a:avLst/>
            <a:gdLst/>
            <a:ahLst/>
            <a:cxnLst/>
            <a:rect r="r" b="b" t="t" l="l"/>
            <a:pathLst>
              <a:path h="3859415" w="9282636">
                <a:moveTo>
                  <a:pt x="0" y="0"/>
                </a:moveTo>
                <a:lnTo>
                  <a:pt x="9282636" y="0"/>
                </a:lnTo>
                <a:lnTo>
                  <a:pt x="9282636" y="3859415"/>
                </a:lnTo>
                <a:lnTo>
                  <a:pt x="0" y="3859415"/>
                </a:lnTo>
                <a:lnTo>
                  <a:pt x="0" y="0"/>
                </a:lnTo>
                <a:close/>
              </a:path>
            </a:pathLst>
          </a:custGeom>
          <a:blipFill>
            <a:blip r:embed="rId13"/>
            <a:stretch>
              <a:fillRect l="0" t="0" r="-2555" b="0"/>
            </a:stretch>
          </a:blipFill>
        </p:spPr>
      </p:sp>
      <p:sp>
        <p:nvSpPr>
          <p:cNvPr name="TextBox 12" id="12"/>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3" id="13"/>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EDA with visualization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651636" y="2440758"/>
            <a:ext cx="8617587" cy="3779655"/>
          </a:xfrm>
          <a:custGeom>
            <a:avLst/>
            <a:gdLst/>
            <a:ahLst/>
            <a:cxnLst/>
            <a:rect r="r" b="b" t="t" l="l"/>
            <a:pathLst>
              <a:path h="3779655" w="8617587">
                <a:moveTo>
                  <a:pt x="0" y="0"/>
                </a:moveTo>
                <a:lnTo>
                  <a:pt x="8617587" y="0"/>
                </a:lnTo>
                <a:lnTo>
                  <a:pt x="8617587" y="3779656"/>
                </a:lnTo>
                <a:lnTo>
                  <a:pt x="0" y="3779656"/>
                </a:lnTo>
                <a:lnTo>
                  <a:pt x="0" y="0"/>
                </a:lnTo>
                <a:close/>
              </a:path>
            </a:pathLst>
          </a:custGeom>
          <a:blipFill>
            <a:blip r:embed="rId13"/>
            <a:stretch>
              <a:fillRect l="-19257" t="-47360" r="-4001" b="-10427"/>
            </a:stretch>
          </a:blipFill>
        </p:spPr>
      </p:sp>
      <p:sp>
        <p:nvSpPr>
          <p:cNvPr name="Freeform 12" id="12"/>
          <p:cNvSpPr/>
          <p:nvPr/>
        </p:nvSpPr>
        <p:spPr>
          <a:xfrm flipH="false" flipV="false" rot="0">
            <a:off x="11722563" y="2440758"/>
            <a:ext cx="5862907" cy="3411004"/>
          </a:xfrm>
          <a:custGeom>
            <a:avLst/>
            <a:gdLst/>
            <a:ahLst/>
            <a:cxnLst/>
            <a:rect r="r" b="b" t="t" l="l"/>
            <a:pathLst>
              <a:path h="3411004" w="5862907">
                <a:moveTo>
                  <a:pt x="0" y="0"/>
                </a:moveTo>
                <a:lnTo>
                  <a:pt x="5862907" y="0"/>
                </a:lnTo>
                <a:lnTo>
                  <a:pt x="5862907" y="3411004"/>
                </a:lnTo>
                <a:lnTo>
                  <a:pt x="0" y="3411004"/>
                </a:lnTo>
                <a:lnTo>
                  <a:pt x="0" y="0"/>
                </a:lnTo>
                <a:close/>
              </a:path>
            </a:pathLst>
          </a:custGeom>
          <a:blipFill>
            <a:blip r:embed="rId14"/>
            <a:stretch>
              <a:fillRect l="0" t="0" r="-27365" b="0"/>
            </a:stretch>
          </a:blipFill>
        </p:spPr>
      </p:sp>
      <p:sp>
        <p:nvSpPr>
          <p:cNvPr name="Freeform 13" id="13"/>
          <p:cNvSpPr/>
          <p:nvPr/>
        </p:nvSpPr>
        <p:spPr>
          <a:xfrm flipH="false" flipV="false" rot="0">
            <a:off x="6786334" y="6353764"/>
            <a:ext cx="7124190" cy="3635089"/>
          </a:xfrm>
          <a:custGeom>
            <a:avLst/>
            <a:gdLst/>
            <a:ahLst/>
            <a:cxnLst/>
            <a:rect r="r" b="b" t="t" l="l"/>
            <a:pathLst>
              <a:path h="3635089" w="7124190">
                <a:moveTo>
                  <a:pt x="0" y="0"/>
                </a:moveTo>
                <a:lnTo>
                  <a:pt x="7124190" y="0"/>
                </a:lnTo>
                <a:lnTo>
                  <a:pt x="7124190" y="3635088"/>
                </a:lnTo>
                <a:lnTo>
                  <a:pt x="0" y="3635088"/>
                </a:lnTo>
                <a:lnTo>
                  <a:pt x="0" y="0"/>
                </a:lnTo>
                <a:close/>
              </a:path>
            </a:pathLst>
          </a:custGeom>
          <a:blipFill>
            <a:blip r:embed="rId15"/>
            <a:stretch>
              <a:fillRect l="0" t="0" r="0" b="0"/>
            </a:stretch>
          </a:blipFill>
        </p:spPr>
      </p:sp>
      <p:sp>
        <p:nvSpPr>
          <p:cNvPr name="TextBox 14" id="14"/>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5" id="15"/>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EDA with SQL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4079867" y="3230016"/>
            <a:ext cx="10128266" cy="4713784"/>
          </a:xfrm>
          <a:custGeom>
            <a:avLst/>
            <a:gdLst/>
            <a:ahLst/>
            <a:cxnLst/>
            <a:rect r="r" b="b" t="t" l="l"/>
            <a:pathLst>
              <a:path h="4713784" w="10128266">
                <a:moveTo>
                  <a:pt x="0" y="0"/>
                </a:moveTo>
                <a:lnTo>
                  <a:pt x="10128266" y="0"/>
                </a:lnTo>
                <a:lnTo>
                  <a:pt x="10128266" y="4713784"/>
                </a:lnTo>
                <a:lnTo>
                  <a:pt x="0" y="4713784"/>
                </a:lnTo>
                <a:lnTo>
                  <a:pt x="0" y="0"/>
                </a:lnTo>
                <a:close/>
              </a:path>
            </a:pathLst>
          </a:custGeom>
          <a:blipFill>
            <a:blip r:embed="rId13"/>
            <a:stretch>
              <a:fillRect l="0" t="0" r="0" b="0"/>
            </a:stretch>
          </a:blipFill>
        </p:spPr>
      </p:sp>
      <p:sp>
        <p:nvSpPr>
          <p:cNvPr name="TextBox 12" id="12"/>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3" id="13"/>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EDA with SQL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651636" y="2527712"/>
            <a:ext cx="10149094" cy="3326882"/>
          </a:xfrm>
          <a:custGeom>
            <a:avLst/>
            <a:gdLst/>
            <a:ahLst/>
            <a:cxnLst/>
            <a:rect r="r" b="b" t="t" l="l"/>
            <a:pathLst>
              <a:path h="3326882" w="10149094">
                <a:moveTo>
                  <a:pt x="0" y="0"/>
                </a:moveTo>
                <a:lnTo>
                  <a:pt x="10149095" y="0"/>
                </a:lnTo>
                <a:lnTo>
                  <a:pt x="10149095" y="3326881"/>
                </a:lnTo>
                <a:lnTo>
                  <a:pt x="0" y="3326881"/>
                </a:lnTo>
                <a:lnTo>
                  <a:pt x="0" y="0"/>
                </a:lnTo>
                <a:close/>
              </a:path>
            </a:pathLst>
          </a:custGeom>
          <a:blipFill>
            <a:blip r:embed="rId13"/>
            <a:stretch>
              <a:fillRect l="0" t="0" r="0" b="0"/>
            </a:stretch>
          </a:blipFill>
        </p:spPr>
      </p:sp>
      <p:sp>
        <p:nvSpPr>
          <p:cNvPr name="Freeform 12" id="12"/>
          <p:cNvSpPr/>
          <p:nvPr/>
        </p:nvSpPr>
        <p:spPr>
          <a:xfrm flipH="false" flipV="false" rot="0">
            <a:off x="9338682" y="6073668"/>
            <a:ext cx="6924098" cy="4046750"/>
          </a:xfrm>
          <a:custGeom>
            <a:avLst/>
            <a:gdLst/>
            <a:ahLst/>
            <a:cxnLst/>
            <a:rect r="r" b="b" t="t" l="l"/>
            <a:pathLst>
              <a:path h="4046750" w="6924098">
                <a:moveTo>
                  <a:pt x="0" y="0"/>
                </a:moveTo>
                <a:lnTo>
                  <a:pt x="6924097" y="0"/>
                </a:lnTo>
                <a:lnTo>
                  <a:pt x="6924097" y="4046751"/>
                </a:lnTo>
                <a:lnTo>
                  <a:pt x="0" y="4046751"/>
                </a:lnTo>
                <a:lnTo>
                  <a:pt x="0" y="0"/>
                </a:lnTo>
                <a:close/>
              </a:path>
            </a:pathLst>
          </a:custGeom>
          <a:blipFill>
            <a:blip r:embed="rId14"/>
            <a:stretch>
              <a:fillRect l="0" t="0" r="0" b="0"/>
            </a:stretch>
          </a:blipFill>
        </p:spPr>
      </p:sp>
      <p:sp>
        <p:nvSpPr>
          <p:cNvPr name="TextBox 13" id="13"/>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4" id="14"/>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Interactive maps with folium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651636" y="2572207"/>
            <a:ext cx="7159911" cy="4013667"/>
          </a:xfrm>
          <a:custGeom>
            <a:avLst/>
            <a:gdLst/>
            <a:ahLst/>
            <a:cxnLst/>
            <a:rect r="r" b="b" t="t" l="l"/>
            <a:pathLst>
              <a:path h="4013667" w="7159911">
                <a:moveTo>
                  <a:pt x="0" y="0"/>
                </a:moveTo>
                <a:lnTo>
                  <a:pt x="7159912" y="0"/>
                </a:lnTo>
                <a:lnTo>
                  <a:pt x="7159912" y="4013667"/>
                </a:lnTo>
                <a:lnTo>
                  <a:pt x="0" y="4013667"/>
                </a:lnTo>
                <a:lnTo>
                  <a:pt x="0" y="0"/>
                </a:lnTo>
                <a:close/>
              </a:path>
            </a:pathLst>
          </a:custGeom>
          <a:blipFill>
            <a:blip r:embed="rId13"/>
            <a:stretch>
              <a:fillRect l="0" t="0" r="0" b="0"/>
            </a:stretch>
          </a:blipFill>
        </p:spPr>
      </p:sp>
      <p:sp>
        <p:nvSpPr>
          <p:cNvPr name="Freeform 12" id="12"/>
          <p:cNvSpPr/>
          <p:nvPr/>
        </p:nvSpPr>
        <p:spPr>
          <a:xfrm flipH="false" flipV="false" rot="0">
            <a:off x="7329865" y="6943047"/>
            <a:ext cx="10111535" cy="3035598"/>
          </a:xfrm>
          <a:custGeom>
            <a:avLst/>
            <a:gdLst/>
            <a:ahLst/>
            <a:cxnLst/>
            <a:rect r="r" b="b" t="t" l="l"/>
            <a:pathLst>
              <a:path h="3035598" w="10111535">
                <a:moveTo>
                  <a:pt x="0" y="0"/>
                </a:moveTo>
                <a:lnTo>
                  <a:pt x="10111535" y="0"/>
                </a:lnTo>
                <a:lnTo>
                  <a:pt x="10111535" y="3035598"/>
                </a:lnTo>
                <a:lnTo>
                  <a:pt x="0" y="3035598"/>
                </a:lnTo>
                <a:lnTo>
                  <a:pt x="0" y="0"/>
                </a:lnTo>
                <a:close/>
              </a:path>
            </a:pathLst>
          </a:custGeom>
          <a:blipFill>
            <a:blip r:embed="rId14"/>
            <a:stretch>
              <a:fillRect l="0" t="0" r="0" b="0"/>
            </a:stretch>
          </a:blipFill>
        </p:spPr>
      </p:sp>
      <p:sp>
        <p:nvSpPr>
          <p:cNvPr name="TextBox 13" id="13"/>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4" id="14"/>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Interactive maps with folium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4796727" y="2565914"/>
            <a:ext cx="8694545" cy="5155173"/>
          </a:xfrm>
          <a:custGeom>
            <a:avLst/>
            <a:gdLst/>
            <a:ahLst/>
            <a:cxnLst/>
            <a:rect r="r" b="b" t="t" l="l"/>
            <a:pathLst>
              <a:path h="5155173" w="8694545">
                <a:moveTo>
                  <a:pt x="0" y="0"/>
                </a:moveTo>
                <a:lnTo>
                  <a:pt x="8694546" y="0"/>
                </a:lnTo>
                <a:lnTo>
                  <a:pt x="8694546" y="5155172"/>
                </a:lnTo>
                <a:lnTo>
                  <a:pt x="0" y="5155172"/>
                </a:lnTo>
                <a:lnTo>
                  <a:pt x="0" y="0"/>
                </a:lnTo>
                <a:close/>
              </a:path>
            </a:pathLst>
          </a:custGeom>
          <a:blipFill>
            <a:blip r:embed="rId13"/>
            <a:stretch>
              <a:fillRect l="0" t="0" r="0" b="0"/>
            </a:stretch>
          </a:blipFill>
        </p:spPr>
      </p:sp>
      <p:sp>
        <p:nvSpPr>
          <p:cNvPr name="TextBox 12" id="12"/>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3" id="13"/>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Interactive maps with folium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7205987"/>
            <a:chOff x="0" y="0"/>
            <a:chExt cx="3901597" cy="1897873"/>
          </a:xfrm>
        </p:grpSpPr>
        <p:sp>
          <p:nvSpPr>
            <p:cNvPr name="Freeform 4" id="4"/>
            <p:cNvSpPr/>
            <p:nvPr/>
          </p:nvSpPr>
          <p:spPr>
            <a:xfrm flipH="false" flipV="false" rot="0">
              <a:off x="0" y="0"/>
              <a:ext cx="3901597" cy="1897873"/>
            </a:xfrm>
            <a:custGeom>
              <a:avLst/>
              <a:gdLst/>
              <a:ahLst/>
              <a:cxnLst/>
              <a:rect r="r" b="b" t="t" l="l"/>
              <a:pathLst>
                <a:path h="1897873" w="3901597">
                  <a:moveTo>
                    <a:pt x="0" y="0"/>
                  </a:moveTo>
                  <a:lnTo>
                    <a:pt x="3901597" y="0"/>
                  </a:lnTo>
                  <a:lnTo>
                    <a:pt x="3901597" y="1897873"/>
                  </a:lnTo>
                  <a:lnTo>
                    <a:pt x="0" y="1897873"/>
                  </a:lnTo>
                  <a:close/>
                </a:path>
              </a:pathLst>
            </a:custGeom>
            <a:solidFill>
              <a:srgbClr val="000000">
                <a:alpha val="72941"/>
              </a:srgbClr>
            </a:solidFill>
          </p:spPr>
        </p:sp>
        <p:sp>
          <p:nvSpPr>
            <p:cNvPr name="TextBox 5" id="5"/>
            <p:cNvSpPr txBox="true"/>
            <p:nvPr/>
          </p:nvSpPr>
          <p:spPr>
            <a:xfrm>
              <a:off x="0" y="-47625"/>
              <a:ext cx="3901597" cy="194549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671729" y="7737759"/>
            <a:ext cx="944542" cy="1008735"/>
          </a:xfrm>
          <a:custGeom>
            <a:avLst/>
            <a:gdLst/>
            <a:ahLst/>
            <a:cxnLst/>
            <a:rect r="r" b="b" t="t" l="l"/>
            <a:pathLst>
              <a:path h="1008735" w="944542">
                <a:moveTo>
                  <a:pt x="0" y="0"/>
                </a:moveTo>
                <a:lnTo>
                  <a:pt x="944542" y="0"/>
                </a:lnTo>
                <a:lnTo>
                  <a:pt x="944542" y="1008734"/>
                </a:lnTo>
                <a:lnTo>
                  <a:pt x="0" y="10087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0" y="632710"/>
            <a:ext cx="9294320"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Outline</a:t>
            </a:r>
          </a:p>
        </p:txBody>
      </p:sp>
      <p:sp>
        <p:nvSpPr>
          <p:cNvPr name="Freeform 8" id="8"/>
          <p:cNvSpPr/>
          <p:nvPr/>
        </p:nvSpPr>
        <p:spPr>
          <a:xfrm flipH="false" flipV="false" rot="0">
            <a:off x="12534954" y="1844044"/>
            <a:ext cx="3635124" cy="7965412"/>
          </a:xfrm>
          <a:custGeom>
            <a:avLst/>
            <a:gdLst/>
            <a:ahLst/>
            <a:cxnLst/>
            <a:rect r="r" b="b" t="t" l="l"/>
            <a:pathLst>
              <a:path h="7965412" w="3635124">
                <a:moveTo>
                  <a:pt x="0" y="0"/>
                </a:moveTo>
                <a:lnTo>
                  <a:pt x="3635124" y="0"/>
                </a:lnTo>
                <a:lnTo>
                  <a:pt x="3635124" y="7965412"/>
                </a:lnTo>
                <a:lnTo>
                  <a:pt x="0" y="79654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76296" y="747010"/>
            <a:ext cx="1321533" cy="1586994"/>
          </a:xfrm>
          <a:custGeom>
            <a:avLst/>
            <a:gdLst/>
            <a:ahLst/>
            <a:cxnLst/>
            <a:rect r="r" b="b" t="t" l="l"/>
            <a:pathLst>
              <a:path h="1586994" w="1321533">
                <a:moveTo>
                  <a:pt x="0" y="0"/>
                </a:moveTo>
                <a:lnTo>
                  <a:pt x="1321533" y="0"/>
                </a:lnTo>
                <a:lnTo>
                  <a:pt x="1321533" y="1586994"/>
                </a:lnTo>
                <a:lnTo>
                  <a:pt x="0" y="15869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737062" y="2219704"/>
            <a:ext cx="11463046" cy="5295900"/>
          </a:xfrm>
          <a:prstGeom prst="rect">
            <a:avLst/>
          </a:prstGeom>
        </p:spPr>
        <p:txBody>
          <a:bodyPr anchor="t" rtlCol="false" tIns="0" lIns="0" bIns="0" rIns="0">
            <a:spAutoFit/>
          </a:bodyPr>
          <a:lstStyle/>
          <a:p>
            <a:pPr marL="1295400" indent="-647700" lvl="1">
              <a:lnSpc>
                <a:spcPts val="8400"/>
              </a:lnSpc>
              <a:buFont typeface="Arial"/>
              <a:buChar char="•"/>
            </a:pPr>
            <a:r>
              <a:rPr lang="en-US" sz="6000">
                <a:solidFill>
                  <a:srgbClr val="FFFFFF"/>
                </a:solidFill>
                <a:latin typeface="Trocchi"/>
              </a:rPr>
              <a:t>Executive summary</a:t>
            </a:r>
          </a:p>
          <a:p>
            <a:pPr marL="1295400" indent="-647700" lvl="1">
              <a:lnSpc>
                <a:spcPts val="8400"/>
              </a:lnSpc>
              <a:buFont typeface="Arial"/>
              <a:buChar char="•"/>
            </a:pPr>
            <a:r>
              <a:rPr lang="en-US" sz="6000">
                <a:solidFill>
                  <a:srgbClr val="FFFFFF"/>
                </a:solidFill>
                <a:latin typeface="Trocchi"/>
              </a:rPr>
              <a:t>Introduction</a:t>
            </a:r>
          </a:p>
          <a:p>
            <a:pPr marL="1295400" indent="-647700" lvl="1">
              <a:lnSpc>
                <a:spcPts val="8400"/>
              </a:lnSpc>
              <a:buFont typeface="Arial"/>
              <a:buChar char="•"/>
            </a:pPr>
            <a:r>
              <a:rPr lang="en-US" sz="6000">
                <a:solidFill>
                  <a:srgbClr val="FFFFFF"/>
                </a:solidFill>
                <a:latin typeface="Trocchi"/>
              </a:rPr>
              <a:t>Methodology</a:t>
            </a:r>
          </a:p>
          <a:p>
            <a:pPr marL="1295400" indent="-647700" lvl="1">
              <a:lnSpc>
                <a:spcPts val="8400"/>
              </a:lnSpc>
              <a:buFont typeface="Arial"/>
              <a:buChar char="•"/>
            </a:pPr>
            <a:r>
              <a:rPr lang="en-US" sz="6000">
                <a:solidFill>
                  <a:srgbClr val="FFFFFF"/>
                </a:solidFill>
                <a:latin typeface="Trocchi"/>
              </a:rPr>
              <a:t>Results</a:t>
            </a:r>
          </a:p>
          <a:p>
            <a:pPr marL="1295400" indent="-647700" lvl="1">
              <a:lnSpc>
                <a:spcPts val="8400"/>
              </a:lnSpc>
              <a:buFont typeface="Arial"/>
              <a:buChar char="•"/>
            </a:pPr>
            <a:r>
              <a:rPr lang="en-US" sz="6000">
                <a:solidFill>
                  <a:srgbClr val="FFFFFF"/>
                </a:solidFill>
                <a:latin typeface="Trocchi"/>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651636" y="2774455"/>
            <a:ext cx="8195263" cy="2459762"/>
          </a:xfrm>
          <a:custGeom>
            <a:avLst/>
            <a:gdLst/>
            <a:ahLst/>
            <a:cxnLst/>
            <a:rect r="r" b="b" t="t" l="l"/>
            <a:pathLst>
              <a:path h="2459762" w="8195263">
                <a:moveTo>
                  <a:pt x="0" y="0"/>
                </a:moveTo>
                <a:lnTo>
                  <a:pt x="8195263" y="0"/>
                </a:lnTo>
                <a:lnTo>
                  <a:pt x="8195263" y="2459762"/>
                </a:lnTo>
                <a:lnTo>
                  <a:pt x="0" y="2459762"/>
                </a:lnTo>
                <a:lnTo>
                  <a:pt x="0" y="0"/>
                </a:lnTo>
                <a:close/>
              </a:path>
            </a:pathLst>
          </a:custGeom>
          <a:blipFill>
            <a:blip r:embed="rId13"/>
            <a:stretch>
              <a:fillRect l="-37576" t="-169131" r="-15092" b="-16456"/>
            </a:stretch>
          </a:blipFill>
        </p:spPr>
      </p:sp>
      <p:sp>
        <p:nvSpPr>
          <p:cNvPr name="Freeform 12" id="12"/>
          <p:cNvSpPr/>
          <p:nvPr/>
        </p:nvSpPr>
        <p:spPr>
          <a:xfrm flipH="false" flipV="false" rot="0">
            <a:off x="6749268" y="5487450"/>
            <a:ext cx="9777224" cy="3086245"/>
          </a:xfrm>
          <a:custGeom>
            <a:avLst/>
            <a:gdLst/>
            <a:ahLst/>
            <a:cxnLst/>
            <a:rect r="r" b="b" t="t" l="l"/>
            <a:pathLst>
              <a:path h="3086245" w="9777224">
                <a:moveTo>
                  <a:pt x="0" y="0"/>
                </a:moveTo>
                <a:lnTo>
                  <a:pt x="9777223" y="0"/>
                </a:lnTo>
                <a:lnTo>
                  <a:pt x="9777223" y="3086244"/>
                </a:lnTo>
                <a:lnTo>
                  <a:pt x="0" y="3086244"/>
                </a:lnTo>
                <a:lnTo>
                  <a:pt x="0" y="0"/>
                </a:lnTo>
                <a:close/>
              </a:path>
            </a:pathLst>
          </a:custGeom>
          <a:blipFill>
            <a:blip r:embed="rId14"/>
            <a:stretch>
              <a:fillRect l="0" t="0" r="0" b="0"/>
            </a:stretch>
          </a:blipFill>
        </p:spPr>
      </p:sp>
      <p:sp>
        <p:nvSpPr>
          <p:cNvPr name="TextBox 13" id="13"/>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4" id="14"/>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Dashboard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651636" y="2566227"/>
            <a:ext cx="8733415" cy="2252362"/>
          </a:xfrm>
          <a:custGeom>
            <a:avLst/>
            <a:gdLst/>
            <a:ahLst/>
            <a:cxnLst/>
            <a:rect r="r" b="b" t="t" l="l"/>
            <a:pathLst>
              <a:path h="2252362" w="8733415">
                <a:moveTo>
                  <a:pt x="0" y="0"/>
                </a:moveTo>
                <a:lnTo>
                  <a:pt x="8733415" y="0"/>
                </a:lnTo>
                <a:lnTo>
                  <a:pt x="8733415" y="2252363"/>
                </a:lnTo>
                <a:lnTo>
                  <a:pt x="0" y="2252363"/>
                </a:lnTo>
                <a:lnTo>
                  <a:pt x="0" y="0"/>
                </a:lnTo>
                <a:close/>
              </a:path>
            </a:pathLst>
          </a:custGeom>
          <a:blipFill>
            <a:blip r:embed="rId13"/>
            <a:stretch>
              <a:fillRect l="-18428" t="-56871" r="-3196" b="-107910"/>
            </a:stretch>
          </a:blipFill>
        </p:spPr>
      </p:sp>
      <p:sp>
        <p:nvSpPr>
          <p:cNvPr name="Freeform 12" id="12"/>
          <p:cNvSpPr/>
          <p:nvPr/>
        </p:nvSpPr>
        <p:spPr>
          <a:xfrm flipH="false" flipV="false" rot="0">
            <a:off x="7075822" y="5101133"/>
            <a:ext cx="8618457" cy="3272139"/>
          </a:xfrm>
          <a:custGeom>
            <a:avLst/>
            <a:gdLst/>
            <a:ahLst/>
            <a:cxnLst/>
            <a:rect r="r" b="b" t="t" l="l"/>
            <a:pathLst>
              <a:path h="3272139" w="8618457">
                <a:moveTo>
                  <a:pt x="0" y="0"/>
                </a:moveTo>
                <a:lnTo>
                  <a:pt x="8618457" y="0"/>
                </a:lnTo>
                <a:lnTo>
                  <a:pt x="8618457" y="3272139"/>
                </a:lnTo>
                <a:lnTo>
                  <a:pt x="0" y="3272139"/>
                </a:lnTo>
                <a:lnTo>
                  <a:pt x="0" y="0"/>
                </a:lnTo>
                <a:close/>
              </a:path>
            </a:pathLst>
          </a:custGeom>
          <a:blipFill>
            <a:blip r:embed="rId14"/>
            <a:stretch>
              <a:fillRect l="-19245" t="-42158" r="-4001" b="-40102"/>
            </a:stretch>
          </a:blipFill>
        </p:spPr>
      </p:sp>
      <p:sp>
        <p:nvSpPr>
          <p:cNvPr name="TextBox 13" id="13"/>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4" id="14"/>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Predictive analyses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651636" y="2394638"/>
            <a:ext cx="10186349" cy="5497724"/>
          </a:xfrm>
          <a:custGeom>
            <a:avLst/>
            <a:gdLst/>
            <a:ahLst/>
            <a:cxnLst/>
            <a:rect r="r" b="b" t="t" l="l"/>
            <a:pathLst>
              <a:path h="5497724" w="10186349">
                <a:moveTo>
                  <a:pt x="0" y="0"/>
                </a:moveTo>
                <a:lnTo>
                  <a:pt x="10186350" y="0"/>
                </a:lnTo>
                <a:lnTo>
                  <a:pt x="10186350" y="5497724"/>
                </a:lnTo>
                <a:lnTo>
                  <a:pt x="0" y="5497724"/>
                </a:lnTo>
                <a:lnTo>
                  <a:pt x="0" y="0"/>
                </a:lnTo>
                <a:close/>
              </a:path>
            </a:pathLst>
          </a:custGeom>
          <a:blipFill>
            <a:blip r:embed="rId13"/>
            <a:stretch>
              <a:fillRect l="0" t="0" r="0" b="0"/>
            </a:stretch>
          </a:blipFill>
        </p:spPr>
      </p:sp>
      <p:sp>
        <p:nvSpPr>
          <p:cNvPr name="TextBox 12" id="12"/>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3" id="13"/>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Predictive analyses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651636" y="2670186"/>
            <a:ext cx="10165690" cy="2614632"/>
          </a:xfrm>
          <a:custGeom>
            <a:avLst/>
            <a:gdLst/>
            <a:ahLst/>
            <a:cxnLst/>
            <a:rect r="r" b="b" t="t" l="l"/>
            <a:pathLst>
              <a:path h="2614632" w="10165690">
                <a:moveTo>
                  <a:pt x="0" y="0"/>
                </a:moveTo>
                <a:lnTo>
                  <a:pt x="10165690" y="0"/>
                </a:lnTo>
                <a:lnTo>
                  <a:pt x="10165690" y="2614632"/>
                </a:lnTo>
                <a:lnTo>
                  <a:pt x="0" y="2614632"/>
                </a:lnTo>
                <a:lnTo>
                  <a:pt x="0" y="0"/>
                </a:lnTo>
                <a:close/>
              </a:path>
            </a:pathLst>
          </a:custGeom>
          <a:blipFill>
            <a:blip r:embed="rId13"/>
            <a:stretch>
              <a:fillRect l="0" t="0" r="0" b="0"/>
            </a:stretch>
          </a:blipFill>
        </p:spPr>
      </p:sp>
      <p:sp>
        <p:nvSpPr>
          <p:cNvPr name="Freeform 12" id="12"/>
          <p:cNvSpPr/>
          <p:nvPr/>
        </p:nvSpPr>
        <p:spPr>
          <a:xfrm flipH="false" flipV="false" rot="0">
            <a:off x="5789551" y="5509367"/>
            <a:ext cx="10190470" cy="3748933"/>
          </a:xfrm>
          <a:custGeom>
            <a:avLst/>
            <a:gdLst/>
            <a:ahLst/>
            <a:cxnLst/>
            <a:rect r="r" b="b" t="t" l="l"/>
            <a:pathLst>
              <a:path h="3748933" w="10190470">
                <a:moveTo>
                  <a:pt x="0" y="0"/>
                </a:moveTo>
                <a:lnTo>
                  <a:pt x="10190470" y="0"/>
                </a:lnTo>
                <a:lnTo>
                  <a:pt x="10190470" y="3748933"/>
                </a:lnTo>
                <a:lnTo>
                  <a:pt x="0" y="3748933"/>
                </a:lnTo>
                <a:lnTo>
                  <a:pt x="0" y="0"/>
                </a:lnTo>
                <a:close/>
              </a:path>
            </a:pathLst>
          </a:custGeom>
          <a:blipFill>
            <a:blip r:embed="rId14"/>
            <a:stretch>
              <a:fillRect l="0" t="0" r="0" b="0"/>
            </a:stretch>
          </a:blipFill>
        </p:spPr>
      </p:sp>
      <p:sp>
        <p:nvSpPr>
          <p:cNvPr name="TextBox 13" id="13"/>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4" id="14"/>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Predictive analyses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651636" y="2400188"/>
            <a:ext cx="10173965" cy="2418401"/>
          </a:xfrm>
          <a:custGeom>
            <a:avLst/>
            <a:gdLst/>
            <a:ahLst/>
            <a:cxnLst/>
            <a:rect r="r" b="b" t="t" l="l"/>
            <a:pathLst>
              <a:path h="2418401" w="10173965">
                <a:moveTo>
                  <a:pt x="0" y="0"/>
                </a:moveTo>
                <a:lnTo>
                  <a:pt x="10173965" y="0"/>
                </a:lnTo>
                <a:lnTo>
                  <a:pt x="10173965" y="2418402"/>
                </a:lnTo>
                <a:lnTo>
                  <a:pt x="0" y="2418402"/>
                </a:lnTo>
                <a:lnTo>
                  <a:pt x="0" y="0"/>
                </a:lnTo>
                <a:close/>
              </a:path>
            </a:pathLst>
          </a:custGeom>
          <a:blipFill>
            <a:blip r:embed="rId13"/>
            <a:stretch>
              <a:fillRect l="0" t="0" r="0" b="0"/>
            </a:stretch>
          </a:blipFill>
        </p:spPr>
      </p:sp>
      <p:sp>
        <p:nvSpPr>
          <p:cNvPr name="Freeform 12" id="12"/>
          <p:cNvSpPr/>
          <p:nvPr/>
        </p:nvSpPr>
        <p:spPr>
          <a:xfrm flipH="false" flipV="false" rot="0">
            <a:off x="6731144" y="5550839"/>
            <a:ext cx="10157400" cy="3819518"/>
          </a:xfrm>
          <a:custGeom>
            <a:avLst/>
            <a:gdLst/>
            <a:ahLst/>
            <a:cxnLst/>
            <a:rect r="r" b="b" t="t" l="l"/>
            <a:pathLst>
              <a:path h="3819518" w="10157400">
                <a:moveTo>
                  <a:pt x="0" y="0"/>
                </a:moveTo>
                <a:lnTo>
                  <a:pt x="10157400" y="0"/>
                </a:lnTo>
                <a:lnTo>
                  <a:pt x="10157400" y="3819518"/>
                </a:lnTo>
                <a:lnTo>
                  <a:pt x="0" y="3819518"/>
                </a:lnTo>
                <a:lnTo>
                  <a:pt x="0" y="0"/>
                </a:lnTo>
                <a:close/>
              </a:path>
            </a:pathLst>
          </a:custGeom>
          <a:blipFill>
            <a:blip r:embed="rId14"/>
            <a:stretch>
              <a:fillRect l="0" t="0" r="0" b="0"/>
            </a:stretch>
          </a:blipFill>
        </p:spPr>
      </p:sp>
      <p:sp>
        <p:nvSpPr>
          <p:cNvPr name="TextBox 13" id="13"/>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4" id="14"/>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Predictive analyses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6030328"/>
            <a:chOff x="0" y="0"/>
            <a:chExt cx="3901597" cy="1588234"/>
          </a:xfrm>
        </p:grpSpPr>
        <p:sp>
          <p:nvSpPr>
            <p:cNvPr name="Freeform 4" id="4"/>
            <p:cNvSpPr/>
            <p:nvPr/>
          </p:nvSpPr>
          <p:spPr>
            <a:xfrm flipH="false" flipV="false" rot="0">
              <a:off x="0" y="0"/>
              <a:ext cx="3901597" cy="1588234"/>
            </a:xfrm>
            <a:custGeom>
              <a:avLst/>
              <a:gdLst/>
              <a:ahLst/>
              <a:cxnLst/>
              <a:rect r="r" b="b" t="t" l="l"/>
              <a:pathLst>
                <a:path h="1588234" w="3901597">
                  <a:moveTo>
                    <a:pt x="0" y="0"/>
                  </a:moveTo>
                  <a:lnTo>
                    <a:pt x="3901597" y="0"/>
                  </a:lnTo>
                  <a:lnTo>
                    <a:pt x="3901597" y="1588234"/>
                  </a:lnTo>
                  <a:lnTo>
                    <a:pt x="0" y="1588234"/>
                  </a:lnTo>
                  <a:close/>
                </a:path>
              </a:pathLst>
            </a:custGeom>
            <a:solidFill>
              <a:srgbClr val="000000">
                <a:alpha val="72941"/>
              </a:srgbClr>
            </a:solidFill>
          </p:spPr>
        </p:sp>
        <p:sp>
          <p:nvSpPr>
            <p:cNvPr name="TextBox 5" id="5"/>
            <p:cNvSpPr txBox="true"/>
            <p:nvPr/>
          </p:nvSpPr>
          <p:spPr>
            <a:xfrm>
              <a:off x="0" y="-47625"/>
              <a:ext cx="3901597" cy="16358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346870" y="4634196"/>
            <a:ext cx="3083347" cy="5652804"/>
          </a:xfrm>
          <a:custGeom>
            <a:avLst/>
            <a:gdLst/>
            <a:ahLst/>
            <a:cxnLst/>
            <a:rect r="r" b="b" t="t" l="l"/>
            <a:pathLst>
              <a:path h="5652804" w="3083347">
                <a:moveTo>
                  <a:pt x="0" y="0"/>
                </a:moveTo>
                <a:lnTo>
                  <a:pt x="3083347" y="0"/>
                </a:lnTo>
                <a:lnTo>
                  <a:pt x="3083347" y="5652804"/>
                </a:lnTo>
                <a:lnTo>
                  <a:pt x="0" y="5652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6849" y="6737203"/>
            <a:ext cx="9772183" cy="4408039"/>
          </a:xfrm>
          <a:custGeom>
            <a:avLst/>
            <a:gdLst/>
            <a:ahLst/>
            <a:cxnLst/>
            <a:rect r="r" b="b" t="t" l="l"/>
            <a:pathLst>
              <a:path h="4408039" w="9772183">
                <a:moveTo>
                  <a:pt x="0" y="0"/>
                </a:moveTo>
                <a:lnTo>
                  <a:pt x="9772183" y="0"/>
                </a:lnTo>
                <a:lnTo>
                  <a:pt x="9772183" y="4408039"/>
                </a:lnTo>
                <a:lnTo>
                  <a:pt x="0" y="4408039"/>
                </a:lnTo>
                <a:lnTo>
                  <a:pt x="0" y="0"/>
                </a:lnTo>
                <a:close/>
              </a:path>
            </a:pathLst>
          </a:custGeom>
          <a:blipFill>
            <a:blip r:embed="rId5">
              <a:extLst>
                <a:ext uri="{96DAC541-7B7A-43D3-8B79-37D633B846F1}">
                  <asvg:svgBlip xmlns:asvg="http://schemas.microsoft.com/office/drawing/2016/SVG/main" r:embed="rId6"/>
                </a:ext>
              </a:extLst>
            </a:blip>
            <a:stretch>
              <a:fillRect l="0" t="0" r="0" b="-136756"/>
            </a:stretch>
          </a:blipFill>
        </p:spPr>
      </p:sp>
      <p:sp>
        <p:nvSpPr>
          <p:cNvPr name="Freeform 8" id="8"/>
          <p:cNvSpPr/>
          <p:nvPr/>
        </p:nvSpPr>
        <p:spPr>
          <a:xfrm flipH="false" flipV="false" rot="-697045">
            <a:off x="349225" y="4895249"/>
            <a:ext cx="3612730" cy="3835911"/>
          </a:xfrm>
          <a:custGeom>
            <a:avLst/>
            <a:gdLst/>
            <a:ahLst/>
            <a:cxnLst/>
            <a:rect r="r" b="b" t="t" l="l"/>
            <a:pathLst>
              <a:path h="3835911" w="3612730">
                <a:moveTo>
                  <a:pt x="0" y="0"/>
                </a:moveTo>
                <a:lnTo>
                  <a:pt x="3612730" y="0"/>
                </a:lnTo>
                <a:lnTo>
                  <a:pt x="3612730" y="3835911"/>
                </a:lnTo>
                <a:lnTo>
                  <a:pt x="0" y="3835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83601" y="1190814"/>
            <a:ext cx="906923" cy="908575"/>
          </a:xfrm>
          <a:custGeom>
            <a:avLst/>
            <a:gdLst/>
            <a:ahLst/>
            <a:cxnLst/>
            <a:rect r="r" b="b" t="t" l="l"/>
            <a:pathLst>
              <a:path h="908575" w="906923">
                <a:moveTo>
                  <a:pt x="0" y="0"/>
                </a:moveTo>
                <a:lnTo>
                  <a:pt x="906923" y="0"/>
                </a:lnTo>
                <a:lnTo>
                  <a:pt x="906923" y="908576"/>
                </a:lnTo>
                <a:lnTo>
                  <a:pt x="0" y="908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10714171">
            <a:off x="12391113" y="4589608"/>
            <a:ext cx="1513930" cy="457964"/>
          </a:xfrm>
          <a:custGeom>
            <a:avLst/>
            <a:gdLst/>
            <a:ahLst/>
            <a:cxnLst/>
            <a:rect r="r" b="b" t="t" l="l"/>
            <a:pathLst>
              <a:path h="457964" w="1513930">
                <a:moveTo>
                  <a:pt x="1513930" y="0"/>
                </a:moveTo>
                <a:lnTo>
                  <a:pt x="0" y="0"/>
                </a:lnTo>
                <a:lnTo>
                  <a:pt x="0" y="457964"/>
                </a:lnTo>
                <a:lnTo>
                  <a:pt x="1513930" y="457964"/>
                </a:lnTo>
                <a:lnTo>
                  <a:pt x="151393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4910988" y="3934299"/>
            <a:ext cx="10173965" cy="2418401"/>
          </a:xfrm>
          <a:custGeom>
            <a:avLst/>
            <a:gdLst/>
            <a:ahLst/>
            <a:cxnLst/>
            <a:rect r="r" b="b" t="t" l="l"/>
            <a:pathLst>
              <a:path h="2418401" w="10173965">
                <a:moveTo>
                  <a:pt x="0" y="0"/>
                </a:moveTo>
                <a:lnTo>
                  <a:pt x="10173965" y="0"/>
                </a:lnTo>
                <a:lnTo>
                  <a:pt x="10173965" y="2418402"/>
                </a:lnTo>
                <a:lnTo>
                  <a:pt x="0" y="2418402"/>
                </a:lnTo>
                <a:lnTo>
                  <a:pt x="0" y="0"/>
                </a:lnTo>
                <a:close/>
              </a:path>
            </a:pathLst>
          </a:custGeom>
          <a:blipFill>
            <a:blip r:embed="rId13"/>
            <a:stretch>
              <a:fillRect l="0" t="0" r="0" b="0"/>
            </a:stretch>
          </a:blipFill>
        </p:spPr>
      </p:sp>
      <p:sp>
        <p:nvSpPr>
          <p:cNvPr name="TextBox 12" id="12"/>
          <p:cNvSpPr txBox="true"/>
          <p:nvPr/>
        </p:nvSpPr>
        <p:spPr>
          <a:xfrm rot="0">
            <a:off x="3763389" y="616402"/>
            <a:ext cx="10761221"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Results </a:t>
            </a:r>
          </a:p>
        </p:txBody>
      </p:sp>
      <p:sp>
        <p:nvSpPr>
          <p:cNvPr name="TextBox 13" id="13"/>
          <p:cNvSpPr txBox="true"/>
          <p:nvPr/>
        </p:nvSpPr>
        <p:spPr>
          <a:xfrm rot="0">
            <a:off x="2651636" y="1556465"/>
            <a:ext cx="10761221" cy="755014"/>
          </a:xfrm>
          <a:prstGeom prst="rect">
            <a:avLst/>
          </a:prstGeom>
        </p:spPr>
        <p:txBody>
          <a:bodyPr anchor="t" rtlCol="false" tIns="0" lIns="0" bIns="0" rIns="0">
            <a:spAutoFit/>
          </a:bodyPr>
          <a:lstStyle/>
          <a:p>
            <a:pPr>
              <a:lnSpc>
                <a:spcPts val="6160"/>
              </a:lnSpc>
            </a:pPr>
            <a:r>
              <a:rPr lang="en-US" sz="4400">
                <a:solidFill>
                  <a:srgbClr val="FFFFFF"/>
                </a:solidFill>
                <a:latin typeface="Trocchi"/>
              </a:rPr>
              <a:t>Predictive analyses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813876" cy="7205987"/>
            <a:chOff x="0" y="0"/>
            <a:chExt cx="3901597" cy="1897873"/>
          </a:xfrm>
        </p:grpSpPr>
        <p:sp>
          <p:nvSpPr>
            <p:cNvPr name="Freeform 4" id="4"/>
            <p:cNvSpPr/>
            <p:nvPr/>
          </p:nvSpPr>
          <p:spPr>
            <a:xfrm flipH="false" flipV="false" rot="0">
              <a:off x="0" y="0"/>
              <a:ext cx="3901597" cy="1897873"/>
            </a:xfrm>
            <a:custGeom>
              <a:avLst/>
              <a:gdLst/>
              <a:ahLst/>
              <a:cxnLst/>
              <a:rect r="r" b="b" t="t" l="l"/>
              <a:pathLst>
                <a:path h="1897873" w="3901597">
                  <a:moveTo>
                    <a:pt x="0" y="0"/>
                  </a:moveTo>
                  <a:lnTo>
                    <a:pt x="3901597" y="0"/>
                  </a:lnTo>
                  <a:lnTo>
                    <a:pt x="3901597" y="1897873"/>
                  </a:lnTo>
                  <a:lnTo>
                    <a:pt x="0" y="1897873"/>
                  </a:lnTo>
                  <a:close/>
                </a:path>
              </a:pathLst>
            </a:custGeom>
            <a:solidFill>
              <a:srgbClr val="000000">
                <a:alpha val="72941"/>
              </a:srgbClr>
            </a:solidFill>
          </p:spPr>
        </p:sp>
        <p:sp>
          <p:nvSpPr>
            <p:cNvPr name="TextBox 5" id="5"/>
            <p:cNvSpPr txBox="true"/>
            <p:nvPr/>
          </p:nvSpPr>
          <p:spPr>
            <a:xfrm>
              <a:off x="0" y="-47625"/>
              <a:ext cx="3901597" cy="194549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93084" y="2448086"/>
            <a:ext cx="8600069" cy="8600069"/>
          </a:xfrm>
          <a:custGeom>
            <a:avLst/>
            <a:gdLst/>
            <a:ahLst/>
            <a:cxnLst/>
            <a:rect r="r" b="b" t="t" l="l"/>
            <a:pathLst>
              <a:path h="8600069" w="8600069">
                <a:moveTo>
                  <a:pt x="0" y="0"/>
                </a:moveTo>
                <a:lnTo>
                  <a:pt x="8600069" y="0"/>
                </a:lnTo>
                <a:lnTo>
                  <a:pt x="8600069" y="8600069"/>
                </a:lnTo>
                <a:lnTo>
                  <a:pt x="0" y="86000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722295" y="1685352"/>
            <a:ext cx="828643" cy="828643"/>
          </a:xfrm>
          <a:custGeom>
            <a:avLst/>
            <a:gdLst/>
            <a:ahLst/>
            <a:cxnLst/>
            <a:rect r="r" b="b" t="t" l="l"/>
            <a:pathLst>
              <a:path h="828643" w="828643">
                <a:moveTo>
                  <a:pt x="0" y="0"/>
                </a:moveTo>
                <a:lnTo>
                  <a:pt x="828643" y="0"/>
                </a:lnTo>
                <a:lnTo>
                  <a:pt x="828643" y="828642"/>
                </a:lnTo>
                <a:lnTo>
                  <a:pt x="0" y="8286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928" y="8258716"/>
            <a:ext cx="2069257" cy="2789439"/>
          </a:xfrm>
          <a:custGeom>
            <a:avLst/>
            <a:gdLst/>
            <a:ahLst/>
            <a:cxnLst/>
            <a:rect r="r" b="b" t="t" l="l"/>
            <a:pathLst>
              <a:path h="2789439" w="2069257">
                <a:moveTo>
                  <a:pt x="0" y="0"/>
                </a:moveTo>
                <a:lnTo>
                  <a:pt x="2069256" y="0"/>
                </a:lnTo>
                <a:lnTo>
                  <a:pt x="2069256" y="2789439"/>
                </a:lnTo>
                <a:lnTo>
                  <a:pt x="0" y="27894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6421095">
            <a:off x="1444706" y="142863"/>
            <a:ext cx="1936372" cy="2795288"/>
          </a:xfrm>
          <a:custGeom>
            <a:avLst/>
            <a:gdLst/>
            <a:ahLst/>
            <a:cxnLst/>
            <a:rect r="r" b="b" t="t" l="l"/>
            <a:pathLst>
              <a:path h="2795288" w="1936372">
                <a:moveTo>
                  <a:pt x="0" y="0"/>
                </a:moveTo>
                <a:lnTo>
                  <a:pt x="1936372" y="0"/>
                </a:lnTo>
                <a:lnTo>
                  <a:pt x="1936372" y="2795287"/>
                </a:lnTo>
                <a:lnTo>
                  <a:pt x="0" y="27952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5440531" y="656652"/>
            <a:ext cx="7406938"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Conclusion</a:t>
            </a:r>
          </a:p>
        </p:txBody>
      </p:sp>
      <p:sp>
        <p:nvSpPr>
          <p:cNvPr name="TextBox 11" id="11"/>
          <p:cNvSpPr txBox="true"/>
          <p:nvPr/>
        </p:nvSpPr>
        <p:spPr>
          <a:xfrm rot="0">
            <a:off x="2445424" y="2447319"/>
            <a:ext cx="14813876" cy="478091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Based on collected and wrangled data, we conclude that booster version F9 B5 B1048 - B1060 are the best booster versions for successful landing. Booster version F9 v1.1 B1012 and F9 v1.1 B1015 resulted in  landing failures on drone ships. A greater success rate was observed ES-L1, SSo, HEO, and GEO. From the year 2013, significant improvements in success landing rates were observed. However, in 2017, a dip in success rates was observed.</a:t>
            </a:r>
          </a:p>
          <a:p>
            <a:pP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652612" y="1616707"/>
            <a:ext cx="2293026" cy="5024558"/>
          </a:xfrm>
          <a:custGeom>
            <a:avLst/>
            <a:gdLst/>
            <a:ahLst/>
            <a:cxnLst/>
            <a:rect r="r" b="b" t="t" l="l"/>
            <a:pathLst>
              <a:path h="5024558" w="2293026">
                <a:moveTo>
                  <a:pt x="0" y="0"/>
                </a:moveTo>
                <a:lnTo>
                  <a:pt x="2293026" y="0"/>
                </a:lnTo>
                <a:lnTo>
                  <a:pt x="2293026" y="5024558"/>
                </a:lnTo>
                <a:lnTo>
                  <a:pt x="0" y="50245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37062" y="1616707"/>
            <a:ext cx="16178480" cy="4587538"/>
            <a:chOff x="0" y="0"/>
            <a:chExt cx="4260999" cy="1208241"/>
          </a:xfrm>
        </p:grpSpPr>
        <p:sp>
          <p:nvSpPr>
            <p:cNvPr name="Freeform 5" id="5"/>
            <p:cNvSpPr/>
            <p:nvPr/>
          </p:nvSpPr>
          <p:spPr>
            <a:xfrm flipH="false" flipV="false" rot="0">
              <a:off x="0" y="0"/>
              <a:ext cx="4260999" cy="1208240"/>
            </a:xfrm>
            <a:custGeom>
              <a:avLst/>
              <a:gdLst/>
              <a:ahLst/>
              <a:cxnLst/>
              <a:rect r="r" b="b" t="t" l="l"/>
              <a:pathLst>
                <a:path h="1208240" w="4260999">
                  <a:moveTo>
                    <a:pt x="0" y="0"/>
                  </a:moveTo>
                  <a:lnTo>
                    <a:pt x="4260999" y="0"/>
                  </a:lnTo>
                  <a:lnTo>
                    <a:pt x="4260999" y="1208240"/>
                  </a:lnTo>
                  <a:lnTo>
                    <a:pt x="0" y="1208240"/>
                  </a:lnTo>
                  <a:close/>
                </a:path>
              </a:pathLst>
            </a:custGeom>
            <a:solidFill>
              <a:srgbClr val="000000">
                <a:alpha val="72941"/>
              </a:srgbClr>
            </a:solidFill>
          </p:spPr>
        </p:sp>
        <p:sp>
          <p:nvSpPr>
            <p:cNvPr name="TextBox 6" id="6"/>
            <p:cNvSpPr txBox="true"/>
            <p:nvPr/>
          </p:nvSpPr>
          <p:spPr>
            <a:xfrm>
              <a:off x="0" y="-47625"/>
              <a:ext cx="4260999" cy="1255866"/>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6069014">
            <a:off x="14384176" y="6574678"/>
            <a:ext cx="2266379" cy="4081050"/>
          </a:xfrm>
          <a:custGeom>
            <a:avLst/>
            <a:gdLst/>
            <a:ahLst/>
            <a:cxnLst/>
            <a:rect r="r" b="b" t="t" l="l"/>
            <a:pathLst>
              <a:path h="4081050" w="2266379">
                <a:moveTo>
                  <a:pt x="0" y="0"/>
                </a:moveTo>
                <a:lnTo>
                  <a:pt x="2266379" y="0"/>
                </a:lnTo>
                <a:lnTo>
                  <a:pt x="2266379" y="4081050"/>
                </a:lnTo>
                <a:lnTo>
                  <a:pt x="0" y="4081050"/>
                </a:lnTo>
                <a:lnTo>
                  <a:pt x="0" y="0"/>
                </a:lnTo>
                <a:close/>
              </a:path>
            </a:pathLst>
          </a:custGeom>
          <a:blipFill>
            <a:blip r:embed="rId3">
              <a:extLst>
                <a:ext uri="{96DAC541-7B7A-43D3-8B79-37D633B846F1}">
                  <asvg:svgBlip xmlns:asvg="http://schemas.microsoft.com/office/drawing/2016/SVG/main" r:embed="rId4"/>
                </a:ext>
              </a:extLst>
            </a:blip>
            <a:stretch>
              <a:fillRect l="-1291" t="0" r="0" b="-23260"/>
            </a:stretch>
          </a:blipFill>
        </p:spPr>
      </p:sp>
      <p:sp>
        <p:nvSpPr>
          <p:cNvPr name="Freeform 8" id="8"/>
          <p:cNvSpPr/>
          <p:nvPr/>
        </p:nvSpPr>
        <p:spPr>
          <a:xfrm flipH="false" flipV="false" rot="0">
            <a:off x="2164345" y="6722204"/>
            <a:ext cx="781292" cy="1892999"/>
          </a:xfrm>
          <a:custGeom>
            <a:avLst/>
            <a:gdLst/>
            <a:ahLst/>
            <a:cxnLst/>
            <a:rect r="r" b="b" t="t" l="l"/>
            <a:pathLst>
              <a:path h="1892999" w="781292">
                <a:moveTo>
                  <a:pt x="0" y="0"/>
                </a:moveTo>
                <a:lnTo>
                  <a:pt x="781293" y="0"/>
                </a:lnTo>
                <a:lnTo>
                  <a:pt x="781293" y="1892999"/>
                </a:lnTo>
                <a:lnTo>
                  <a:pt x="0" y="1892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6069014">
            <a:off x="11542206" y="6830690"/>
            <a:ext cx="791025" cy="1916579"/>
          </a:xfrm>
          <a:custGeom>
            <a:avLst/>
            <a:gdLst/>
            <a:ahLst/>
            <a:cxnLst/>
            <a:rect r="r" b="b" t="t" l="l"/>
            <a:pathLst>
              <a:path h="1916579" w="791025">
                <a:moveTo>
                  <a:pt x="0" y="0"/>
                </a:moveTo>
                <a:lnTo>
                  <a:pt x="791025" y="0"/>
                </a:lnTo>
                <a:lnTo>
                  <a:pt x="791025" y="1916579"/>
                </a:lnTo>
                <a:lnTo>
                  <a:pt x="0" y="1916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4054319" y="254632"/>
            <a:ext cx="11463046"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Executive summary</a:t>
            </a:r>
          </a:p>
        </p:txBody>
      </p:sp>
      <p:sp>
        <p:nvSpPr>
          <p:cNvPr name="Freeform 11" id="11"/>
          <p:cNvSpPr/>
          <p:nvPr/>
        </p:nvSpPr>
        <p:spPr>
          <a:xfrm flipH="false" flipV="false" rot="0">
            <a:off x="42372" y="8362342"/>
            <a:ext cx="18245628" cy="5118157"/>
          </a:xfrm>
          <a:custGeom>
            <a:avLst/>
            <a:gdLst/>
            <a:ahLst/>
            <a:cxnLst/>
            <a:rect r="r" b="b" t="t" l="l"/>
            <a:pathLst>
              <a:path h="5118157" w="18245628">
                <a:moveTo>
                  <a:pt x="0" y="0"/>
                </a:moveTo>
                <a:lnTo>
                  <a:pt x="18245628" y="0"/>
                </a:lnTo>
                <a:lnTo>
                  <a:pt x="18245628" y="5118157"/>
                </a:lnTo>
                <a:lnTo>
                  <a:pt x="0" y="5118157"/>
                </a:lnTo>
                <a:lnTo>
                  <a:pt x="0" y="0"/>
                </a:lnTo>
                <a:close/>
              </a:path>
            </a:pathLst>
          </a:custGeom>
          <a:blipFill>
            <a:blip r:embed="rId7">
              <a:extLst>
                <a:ext uri="{96DAC541-7B7A-43D3-8B79-37D633B846F1}">
                  <asvg:svgBlip xmlns:asvg="http://schemas.microsoft.com/office/drawing/2016/SVG/main" r:embed="rId8"/>
                </a:ext>
              </a:extLst>
            </a:blip>
            <a:stretch>
              <a:fillRect l="-6947" t="0" r="-7162" b="-306789"/>
            </a:stretch>
          </a:blipFill>
        </p:spPr>
      </p:sp>
      <p:sp>
        <p:nvSpPr>
          <p:cNvPr name="TextBox 12" id="12"/>
          <p:cNvSpPr txBox="true"/>
          <p:nvPr/>
        </p:nvSpPr>
        <p:spPr>
          <a:xfrm rot="0">
            <a:off x="2378904" y="2086756"/>
            <a:ext cx="14813876" cy="4180840"/>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rPr>
              <a:t>Conventional space exploration is expensive. To cut costs associated with space travel, SpaceX reuses their first stage. In the bid to cut launch costs, in this capstone project we aim to predict whether the first stage of Falcon 9 will land successfully or not on landing pads for reuse. To achieve this, data will be collected cleaned and formatted. In addition exploratory and predictive analyses will be performed. Results will be presented in graph format.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737062" y="1540507"/>
            <a:ext cx="14531610" cy="7205987"/>
            <a:chOff x="0" y="0"/>
            <a:chExt cx="3827255" cy="1897873"/>
          </a:xfrm>
        </p:grpSpPr>
        <p:sp>
          <p:nvSpPr>
            <p:cNvPr name="Freeform 4" id="4"/>
            <p:cNvSpPr/>
            <p:nvPr/>
          </p:nvSpPr>
          <p:spPr>
            <a:xfrm flipH="false" flipV="false" rot="0">
              <a:off x="0" y="0"/>
              <a:ext cx="3827255" cy="1897873"/>
            </a:xfrm>
            <a:custGeom>
              <a:avLst/>
              <a:gdLst/>
              <a:ahLst/>
              <a:cxnLst/>
              <a:rect r="r" b="b" t="t" l="l"/>
              <a:pathLst>
                <a:path h="1897873" w="3827255">
                  <a:moveTo>
                    <a:pt x="0" y="0"/>
                  </a:moveTo>
                  <a:lnTo>
                    <a:pt x="3827255" y="0"/>
                  </a:lnTo>
                  <a:lnTo>
                    <a:pt x="3827255" y="1897873"/>
                  </a:lnTo>
                  <a:lnTo>
                    <a:pt x="0" y="1897873"/>
                  </a:lnTo>
                  <a:close/>
                </a:path>
              </a:pathLst>
            </a:custGeom>
            <a:solidFill>
              <a:srgbClr val="000000">
                <a:alpha val="72941"/>
              </a:srgbClr>
            </a:solidFill>
          </p:spPr>
        </p:sp>
        <p:sp>
          <p:nvSpPr>
            <p:cNvPr name="TextBox 5" id="5"/>
            <p:cNvSpPr txBox="true"/>
            <p:nvPr/>
          </p:nvSpPr>
          <p:spPr>
            <a:xfrm>
              <a:off x="0" y="-66675"/>
              <a:ext cx="3827255" cy="1964548"/>
            </a:xfrm>
            <a:prstGeom prst="rect">
              <a:avLst/>
            </a:prstGeom>
          </p:spPr>
          <p:txBody>
            <a:bodyPr anchor="ctr" rtlCol="false" tIns="50800" lIns="50800" bIns="50800" rIns="50800"/>
            <a:lstStyle/>
            <a:p>
              <a:pPr algn="just">
                <a:lnSpc>
                  <a:spcPts val="4199"/>
                </a:lnSpc>
              </a:pPr>
              <a:r>
                <a:rPr lang="en-US" sz="2999">
                  <a:solidFill>
                    <a:srgbClr val="FFFFFF">
                      <a:alpha val="72941"/>
                    </a:srgbClr>
                  </a:solidFill>
                  <a:latin typeface="Arimo"/>
                </a:rPr>
                <a:t>Conventional space exploration is expensive. The typical costs to launch space crafts costs up to $165 Millon. To cut costs associated with space travel, SpaceX reuses their first stage. In the bid to cut launch costs, in this capstone project we aim to predict whether the first stage of Falcon 9 will land successfully or not on landing pads for reuse. To achieve this, data will be collected cleaned and formatted. In addition, exploratory and predictive analyses will be performed. Results will be presented in graph format.</a:t>
              </a:r>
              <a:r>
                <a:rPr lang="en-US" sz="2999">
                  <a:solidFill>
                    <a:srgbClr val="FFFFFF">
                      <a:alpha val="72941"/>
                    </a:srgbClr>
                  </a:solidFill>
                  <a:latin typeface="Arimo"/>
                </a:rPr>
                <a:t> </a:t>
              </a:r>
            </a:p>
          </p:txBody>
        </p:sp>
      </p:grpSp>
      <p:sp>
        <p:nvSpPr>
          <p:cNvPr name="TextBox 6" id="6"/>
          <p:cNvSpPr txBox="true"/>
          <p:nvPr/>
        </p:nvSpPr>
        <p:spPr>
          <a:xfrm rot="0">
            <a:off x="5213922" y="511807"/>
            <a:ext cx="7860155"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913990" y="1540507"/>
            <a:ext cx="14333644" cy="6898887"/>
            <a:chOff x="0" y="0"/>
            <a:chExt cx="3775116" cy="1816991"/>
          </a:xfrm>
        </p:grpSpPr>
        <p:sp>
          <p:nvSpPr>
            <p:cNvPr name="Freeform 4" id="4"/>
            <p:cNvSpPr/>
            <p:nvPr/>
          </p:nvSpPr>
          <p:spPr>
            <a:xfrm flipH="false" flipV="false" rot="0">
              <a:off x="0" y="0"/>
              <a:ext cx="3775116" cy="1816991"/>
            </a:xfrm>
            <a:custGeom>
              <a:avLst/>
              <a:gdLst/>
              <a:ahLst/>
              <a:cxnLst/>
              <a:rect r="r" b="b" t="t" l="l"/>
              <a:pathLst>
                <a:path h="1816991" w="3775116">
                  <a:moveTo>
                    <a:pt x="0" y="0"/>
                  </a:moveTo>
                  <a:lnTo>
                    <a:pt x="3775116" y="0"/>
                  </a:lnTo>
                  <a:lnTo>
                    <a:pt x="3775116" y="1816991"/>
                  </a:lnTo>
                  <a:lnTo>
                    <a:pt x="0" y="1816991"/>
                  </a:lnTo>
                  <a:close/>
                </a:path>
              </a:pathLst>
            </a:custGeom>
            <a:solidFill>
              <a:srgbClr val="000000">
                <a:alpha val="72941"/>
              </a:srgbClr>
            </a:solidFill>
          </p:spPr>
        </p:sp>
        <p:sp>
          <p:nvSpPr>
            <p:cNvPr name="TextBox 5" id="5"/>
            <p:cNvSpPr txBox="true"/>
            <p:nvPr/>
          </p:nvSpPr>
          <p:spPr>
            <a:xfrm>
              <a:off x="0" y="-47625"/>
              <a:ext cx="3775116" cy="1864616"/>
            </a:xfrm>
            <a:prstGeom prst="rect">
              <a:avLst/>
            </a:prstGeom>
          </p:spPr>
          <p:txBody>
            <a:bodyPr anchor="ctr" rtlCol="false" tIns="50800" lIns="50800" bIns="50800" rIns="50800"/>
            <a:lstStyle/>
            <a:p>
              <a:pPr>
                <a:lnSpc>
                  <a:spcPts val="2659"/>
                </a:lnSpc>
              </a:pPr>
            </a:p>
          </p:txBody>
        </p:sp>
      </p:grpSp>
      <p:sp>
        <p:nvSpPr>
          <p:cNvPr name="Freeform 6" id="6"/>
          <p:cNvSpPr/>
          <p:nvPr/>
        </p:nvSpPr>
        <p:spPr>
          <a:xfrm flipH="false" flipV="false" rot="0">
            <a:off x="14851704" y="6740539"/>
            <a:ext cx="4815191" cy="4114800"/>
          </a:xfrm>
          <a:custGeom>
            <a:avLst/>
            <a:gdLst/>
            <a:ahLst/>
            <a:cxnLst/>
            <a:rect r="r" b="b" t="t" l="l"/>
            <a:pathLst>
              <a:path h="4114800" w="4815191">
                <a:moveTo>
                  <a:pt x="0" y="0"/>
                </a:moveTo>
                <a:lnTo>
                  <a:pt x="4815192" y="0"/>
                </a:lnTo>
                <a:lnTo>
                  <a:pt x="48151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82264" y="5455109"/>
            <a:ext cx="3663452" cy="4831891"/>
          </a:xfrm>
          <a:custGeom>
            <a:avLst/>
            <a:gdLst/>
            <a:ahLst/>
            <a:cxnLst/>
            <a:rect r="r" b="b" t="t" l="l"/>
            <a:pathLst>
              <a:path h="4831891" w="3663452">
                <a:moveTo>
                  <a:pt x="3663452" y="0"/>
                </a:moveTo>
                <a:lnTo>
                  <a:pt x="0" y="0"/>
                </a:lnTo>
                <a:lnTo>
                  <a:pt x="0" y="4831891"/>
                </a:lnTo>
                <a:lnTo>
                  <a:pt x="3663452" y="4831891"/>
                </a:lnTo>
                <a:lnTo>
                  <a:pt x="36634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365570">
            <a:off x="686856" y="294823"/>
            <a:ext cx="1492171" cy="1467754"/>
          </a:xfrm>
          <a:custGeom>
            <a:avLst/>
            <a:gdLst/>
            <a:ahLst/>
            <a:cxnLst/>
            <a:rect r="r" b="b" t="t" l="l"/>
            <a:pathLst>
              <a:path h="1467754" w="1492171">
                <a:moveTo>
                  <a:pt x="0" y="0"/>
                </a:moveTo>
                <a:lnTo>
                  <a:pt x="1492172" y="0"/>
                </a:lnTo>
                <a:lnTo>
                  <a:pt x="1492172" y="1467754"/>
                </a:lnTo>
                <a:lnTo>
                  <a:pt x="0" y="1467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7620487"/>
            <a:ext cx="808484" cy="818906"/>
          </a:xfrm>
          <a:custGeom>
            <a:avLst/>
            <a:gdLst/>
            <a:ahLst/>
            <a:cxnLst/>
            <a:rect r="r" b="b" t="t" l="l"/>
            <a:pathLst>
              <a:path h="818906" w="808484">
                <a:moveTo>
                  <a:pt x="0" y="0"/>
                </a:moveTo>
                <a:lnTo>
                  <a:pt x="808484" y="0"/>
                </a:lnTo>
                <a:lnTo>
                  <a:pt x="808484" y="818907"/>
                </a:lnTo>
                <a:lnTo>
                  <a:pt x="0" y="818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4158101" y="719723"/>
            <a:ext cx="9971799" cy="1028700"/>
          </a:xfrm>
          <a:prstGeom prst="rect">
            <a:avLst/>
          </a:prstGeom>
        </p:spPr>
        <p:txBody>
          <a:bodyPr anchor="t" rtlCol="false" tIns="0" lIns="0" bIns="0" rIns="0">
            <a:spAutoFit/>
          </a:bodyPr>
          <a:lstStyle/>
          <a:p>
            <a:pPr algn="ctr">
              <a:lnSpc>
                <a:spcPts val="8400"/>
              </a:lnSpc>
            </a:pPr>
            <a:r>
              <a:rPr lang="en-US" sz="6000">
                <a:solidFill>
                  <a:srgbClr val="FFFFFF"/>
                </a:solidFill>
                <a:latin typeface="Trocchi"/>
              </a:rPr>
              <a:t>Methodology</a:t>
            </a:r>
          </a:p>
        </p:txBody>
      </p:sp>
      <p:sp>
        <p:nvSpPr>
          <p:cNvPr name="TextBox 11" id="11"/>
          <p:cNvSpPr txBox="true"/>
          <p:nvPr/>
        </p:nvSpPr>
        <p:spPr>
          <a:xfrm rot="0">
            <a:off x="1562821" y="1844472"/>
            <a:ext cx="15162359" cy="4229100"/>
          </a:xfrm>
          <a:prstGeom prst="rect">
            <a:avLst/>
          </a:prstGeom>
        </p:spPr>
        <p:txBody>
          <a:bodyPr anchor="t" rtlCol="false" tIns="0" lIns="0" bIns="0" rIns="0">
            <a:spAutoFit/>
          </a:bodyPr>
          <a:lstStyle/>
          <a:p>
            <a:pPr marL="1295400" indent="-647700" lvl="1">
              <a:lnSpc>
                <a:spcPts val="8400"/>
              </a:lnSpc>
              <a:buFont typeface="Arial"/>
              <a:buChar char="•"/>
            </a:pPr>
            <a:r>
              <a:rPr lang="en-US" sz="6000">
                <a:solidFill>
                  <a:srgbClr val="FFFFFF"/>
                </a:solidFill>
                <a:latin typeface="Trocchi"/>
              </a:rPr>
              <a:t>Data collection and processing.</a:t>
            </a:r>
          </a:p>
          <a:p>
            <a:pPr marL="1295400" indent="-647700" lvl="1">
              <a:lnSpc>
                <a:spcPts val="8400"/>
              </a:lnSpc>
              <a:buFont typeface="Arial"/>
              <a:buChar char="•"/>
            </a:pPr>
            <a:r>
              <a:rPr lang="en-US" sz="6000">
                <a:solidFill>
                  <a:srgbClr val="FFFFFF"/>
                </a:solidFill>
                <a:latin typeface="Trocchi"/>
              </a:rPr>
              <a:t>Data analyses</a:t>
            </a:r>
          </a:p>
          <a:p>
            <a:pPr marL="1295400" indent="-647700" lvl="1">
              <a:lnSpc>
                <a:spcPts val="8400"/>
              </a:lnSpc>
              <a:buFont typeface="Arial"/>
              <a:buChar char="•"/>
            </a:pPr>
            <a:r>
              <a:rPr lang="en-US" sz="6000">
                <a:solidFill>
                  <a:srgbClr val="FFFFFF"/>
                </a:solidFill>
                <a:latin typeface="Trocchi"/>
              </a:rPr>
              <a:t>Data visualization</a:t>
            </a:r>
          </a:p>
          <a:p>
            <a:pPr marL="1295400" indent="-647700" lvl="1">
              <a:lnSpc>
                <a:spcPts val="8400"/>
              </a:lnSpc>
              <a:buFont typeface="Arial"/>
              <a:buChar char="•"/>
            </a:pPr>
            <a:r>
              <a:rPr lang="en-US" sz="6000">
                <a:solidFill>
                  <a:srgbClr val="FFFFFF"/>
                </a:solidFill>
                <a:latin typeface="Trocchi"/>
              </a:rPr>
              <a:t>Machine learning and prediction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837184" y="1485900"/>
            <a:ext cx="14333644" cy="5949241"/>
            <a:chOff x="0" y="0"/>
            <a:chExt cx="3775116" cy="1566878"/>
          </a:xfrm>
        </p:grpSpPr>
        <p:sp>
          <p:nvSpPr>
            <p:cNvPr name="Freeform 4" id="4"/>
            <p:cNvSpPr/>
            <p:nvPr/>
          </p:nvSpPr>
          <p:spPr>
            <a:xfrm flipH="false" flipV="false" rot="0">
              <a:off x="0" y="0"/>
              <a:ext cx="3775116" cy="1566878"/>
            </a:xfrm>
            <a:custGeom>
              <a:avLst/>
              <a:gdLst/>
              <a:ahLst/>
              <a:cxnLst/>
              <a:rect r="r" b="b" t="t" l="l"/>
              <a:pathLst>
                <a:path h="1566878" w="3775116">
                  <a:moveTo>
                    <a:pt x="0" y="0"/>
                  </a:moveTo>
                  <a:lnTo>
                    <a:pt x="3775116" y="0"/>
                  </a:lnTo>
                  <a:lnTo>
                    <a:pt x="3775116" y="1566878"/>
                  </a:lnTo>
                  <a:lnTo>
                    <a:pt x="0" y="1566878"/>
                  </a:lnTo>
                  <a:close/>
                </a:path>
              </a:pathLst>
            </a:custGeom>
            <a:solidFill>
              <a:srgbClr val="000000">
                <a:alpha val="72941"/>
              </a:srgbClr>
            </a:solidFill>
          </p:spPr>
        </p:sp>
        <p:sp>
          <p:nvSpPr>
            <p:cNvPr name="TextBox 5" id="5"/>
            <p:cNvSpPr txBox="true"/>
            <p:nvPr/>
          </p:nvSpPr>
          <p:spPr>
            <a:xfrm>
              <a:off x="0" y="-47625"/>
              <a:ext cx="3775116" cy="1614503"/>
            </a:xfrm>
            <a:prstGeom prst="rect">
              <a:avLst/>
            </a:prstGeom>
          </p:spPr>
          <p:txBody>
            <a:bodyPr anchor="ctr" rtlCol="false" tIns="50800" lIns="50800" bIns="50800" rIns="50800"/>
            <a:lstStyle/>
            <a:p>
              <a:pPr>
                <a:lnSpc>
                  <a:spcPts val="2659"/>
                </a:lnSpc>
              </a:pPr>
            </a:p>
          </p:txBody>
        </p:sp>
      </p:grpSp>
      <p:sp>
        <p:nvSpPr>
          <p:cNvPr name="Freeform 6" id="6"/>
          <p:cNvSpPr/>
          <p:nvPr/>
        </p:nvSpPr>
        <p:spPr>
          <a:xfrm flipH="false" flipV="false" rot="0">
            <a:off x="14851704" y="6740539"/>
            <a:ext cx="4815191" cy="4114800"/>
          </a:xfrm>
          <a:custGeom>
            <a:avLst/>
            <a:gdLst/>
            <a:ahLst/>
            <a:cxnLst/>
            <a:rect r="r" b="b" t="t" l="l"/>
            <a:pathLst>
              <a:path h="4114800" w="4815191">
                <a:moveTo>
                  <a:pt x="0" y="0"/>
                </a:moveTo>
                <a:lnTo>
                  <a:pt x="4815192" y="0"/>
                </a:lnTo>
                <a:lnTo>
                  <a:pt x="48151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82264" y="5455109"/>
            <a:ext cx="3663452" cy="4831891"/>
          </a:xfrm>
          <a:custGeom>
            <a:avLst/>
            <a:gdLst/>
            <a:ahLst/>
            <a:cxnLst/>
            <a:rect r="r" b="b" t="t" l="l"/>
            <a:pathLst>
              <a:path h="4831891" w="3663452">
                <a:moveTo>
                  <a:pt x="3663452" y="0"/>
                </a:moveTo>
                <a:lnTo>
                  <a:pt x="0" y="0"/>
                </a:lnTo>
                <a:lnTo>
                  <a:pt x="0" y="4831891"/>
                </a:lnTo>
                <a:lnTo>
                  <a:pt x="3663452" y="4831891"/>
                </a:lnTo>
                <a:lnTo>
                  <a:pt x="36634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365570">
            <a:off x="258208" y="59601"/>
            <a:ext cx="1492171" cy="1467754"/>
          </a:xfrm>
          <a:custGeom>
            <a:avLst/>
            <a:gdLst/>
            <a:ahLst/>
            <a:cxnLst/>
            <a:rect r="r" b="b" t="t" l="l"/>
            <a:pathLst>
              <a:path h="1467754" w="1492171">
                <a:moveTo>
                  <a:pt x="0" y="0"/>
                </a:moveTo>
                <a:lnTo>
                  <a:pt x="1492172" y="0"/>
                </a:lnTo>
                <a:lnTo>
                  <a:pt x="1492172" y="1467754"/>
                </a:lnTo>
                <a:lnTo>
                  <a:pt x="0" y="1467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7620487"/>
            <a:ext cx="808484" cy="818906"/>
          </a:xfrm>
          <a:custGeom>
            <a:avLst/>
            <a:gdLst/>
            <a:ahLst/>
            <a:cxnLst/>
            <a:rect r="r" b="b" t="t" l="l"/>
            <a:pathLst>
              <a:path h="818906" w="808484">
                <a:moveTo>
                  <a:pt x="0" y="0"/>
                </a:moveTo>
                <a:lnTo>
                  <a:pt x="808484" y="0"/>
                </a:lnTo>
                <a:lnTo>
                  <a:pt x="808484" y="818907"/>
                </a:lnTo>
                <a:lnTo>
                  <a:pt x="0" y="818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977178" y="243116"/>
            <a:ext cx="13954466" cy="12250817"/>
          </a:xfrm>
          <a:prstGeom prst="rect">
            <a:avLst/>
          </a:prstGeom>
        </p:spPr>
        <p:txBody>
          <a:bodyPr anchor="t" rtlCol="false" tIns="0" lIns="0" bIns="0" rIns="0">
            <a:spAutoFit/>
          </a:bodyPr>
          <a:lstStyle/>
          <a:p>
            <a:pPr>
              <a:lnSpc>
                <a:spcPts val="4634"/>
              </a:lnSpc>
            </a:pPr>
            <a:r>
              <a:rPr lang="en-US" sz="3310">
                <a:solidFill>
                  <a:srgbClr val="FFFFFF"/>
                </a:solidFill>
                <a:latin typeface="Canva Sans"/>
              </a:rPr>
              <a:t>Data collection: API + Data wrangling</a:t>
            </a:r>
          </a:p>
          <a:p>
            <a:pPr>
              <a:lnSpc>
                <a:spcPts val="4634"/>
              </a:lnSpc>
            </a:pPr>
          </a:p>
          <a:p>
            <a:pPr marL="714641" indent="-357320" lvl="1">
              <a:lnSpc>
                <a:spcPts val="4634"/>
              </a:lnSpc>
              <a:buFont typeface="Arial"/>
              <a:buChar char="•"/>
            </a:pPr>
            <a:r>
              <a:rPr lang="en-US" sz="3310">
                <a:solidFill>
                  <a:srgbClr val="FFFFFF"/>
                </a:solidFill>
                <a:latin typeface="Canva Sans"/>
              </a:rPr>
              <a:t> “https://api.spacexdata.com/v4/launches/past” was used to access SpaceX data.</a:t>
            </a:r>
          </a:p>
          <a:p>
            <a:pPr marL="714641" indent="-357320" lvl="1">
              <a:lnSpc>
                <a:spcPts val="4634"/>
              </a:lnSpc>
              <a:buFont typeface="Arial"/>
              <a:buChar char="•"/>
            </a:pPr>
            <a:r>
              <a:rPr lang="en-US" sz="3310">
                <a:solidFill>
                  <a:srgbClr val="FFFFFF"/>
                </a:solidFill>
                <a:latin typeface="Canva Sans"/>
              </a:rPr>
              <a:t> Collected data was decoded into a JSON file and IDs were assigned to specific columns.</a:t>
            </a:r>
          </a:p>
          <a:p>
            <a:pPr marL="714641" indent="-357320" lvl="1">
              <a:lnSpc>
                <a:spcPts val="4634"/>
              </a:lnSpc>
              <a:buFont typeface="Arial"/>
              <a:buChar char="•"/>
            </a:pPr>
            <a:r>
              <a:rPr lang="en-US" sz="3310">
                <a:solidFill>
                  <a:srgbClr val="FFFFFF"/>
                </a:solidFill>
                <a:latin typeface="Canva Sans"/>
              </a:rPr>
              <a:t>The dataframe was then filtered to include only Falcon 9 launches.</a:t>
            </a:r>
          </a:p>
          <a:p>
            <a:pPr marL="714641" indent="-357320" lvl="1">
              <a:lnSpc>
                <a:spcPts val="4634"/>
              </a:lnSpc>
              <a:buFont typeface="Arial"/>
              <a:buChar char="•"/>
            </a:pPr>
            <a:r>
              <a:rPr lang="en-US" sz="3310">
                <a:solidFill>
                  <a:srgbClr val="FFFFFF"/>
                </a:solidFill>
                <a:latin typeface="Canva Sans"/>
              </a:rPr>
              <a:t>data_falcon9.isnull().sum() was used to identify missing values.</a:t>
            </a:r>
          </a:p>
          <a:p>
            <a:pPr marL="714641" indent="-357320" lvl="1">
              <a:lnSpc>
                <a:spcPts val="4634"/>
              </a:lnSpc>
              <a:buFont typeface="Arial"/>
              <a:buChar char="•"/>
            </a:pPr>
            <a:r>
              <a:rPr lang="en-US" sz="3310">
                <a:solidFill>
                  <a:srgbClr val="FFFFFF"/>
                </a:solidFill>
                <a:latin typeface="Canva Sans"/>
              </a:rPr>
              <a:t>Using data_falcon9['PayloadMass'] = data_falcon9['PayloadMass'].replace(np.nan, payloadmass_mean) missing values were replaced with mean values.</a:t>
            </a: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p:txBody>
      </p:sp>
      <p:sp>
        <p:nvSpPr>
          <p:cNvPr name="Freeform 11" id="11"/>
          <p:cNvSpPr/>
          <p:nvPr/>
        </p:nvSpPr>
        <p:spPr>
          <a:xfrm flipH="false" flipV="false" rot="0">
            <a:off x="3937225" y="7871054"/>
            <a:ext cx="11730791" cy="2348349"/>
          </a:xfrm>
          <a:custGeom>
            <a:avLst/>
            <a:gdLst/>
            <a:ahLst/>
            <a:cxnLst/>
            <a:rect r="r" b="b" t="t" l="l"/>
            <a:pathLst>
              <a:path h="2348349" w="11730791">
                <a:moveTo>
                  <a:pt x="0" y="0"/>
                </a:moveTo>
                <a:lnTo>
                  <a:pt x="11730791" y="0"/>
                </a:lnTo>
                <a:lnTo>
                  <a:pt x="11730791" y="2348350"/>
                </a:lnTo>
                <a:lnTo>
                  <a:pt x="0" y="2348350"/>
                </a:lnTo>
                <a:lnTo>
                  <a:pt x="0" y="0"/>
                </a:lnTo>
                <a:close/>
              </a:path>
            </a:pathLst>
          </a:custGeom>
          <a:blipFill>
            <a:blip r:embed="rId11"/>
            <a:stretch>
              <a:fillRect l="-2090" t="0" r="-22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837184" y="1485900"/>
            <a:ext cx="14333644" cy="5949241"/>
            <a:chOff x="0" y="0"/>
            <a:chExt cx="3775116" cy="1566878"/>
          </a:xfrm>
        </p:grpSpPr>
        <p:sp>
          <p:nvSpPr>
            <p:cNvPr name="Freeform 4" id="4"/>
            <p:cNvSpPr/>
            <p:nvPr/>
          </p:nvSpPr>
          <p:spPr>
            <a:xfrm flipH="false" flipV="false" rot="0">
              <a:off x="0" y="0"/>
              <a:ext cx="3775116" cy="1566878"/>
            </a:xfrm>
            <a:custGeom>
              <a:avLst/>
              <a:gdLst/>
              <a:ahLst/>
              <a:cxnLst/>
              <a:rect r="r" b="b" t="t" l="l"/>
              <a:pathLst>
                <a:path h="1566878" w="3775116">
                  <a:moveTo>
                    <a:pt x="0" y="0"/>
                  </a:moveTo>
                  <a:lnTo>
                    <a:pt x="3775116" y="0"/>
                  </a:lnTo>
                  <a:lnTo>
                    <a:pt x="3775116" y="1566878"/>
                  </a:lnTo>
                  <a:lnTo>
                    <a:pt x="0" y="1566878"/>
                  </a:lnTo>
                  <a:close/>
                </a:path>
              </a:pathLst>
            </a:custGeom>
            <a:solidFill>
              <a:srgbClr val="000000">
                <a:alpha val="72941"/>
              </a:srgbClr>
            </a:solidFill>
          </p:spPr>
        </p:sp>
        <p:sp>
          <p:nvSpPr>
            <p:cNvPr name="TextBox 5" id="5"/>
            <p:cNvSpPr txBox="true"/>
            <p:nvPr/>
          </p:nvSpPr>
          <p:spPr>
            <a:xfrm>
              <a:off x="0" y="-47625"/>
              <a:ext cx="3775116" cy="1614503"/>
            </a:xfrm>
            <a:prstGeom prst="rect">
              <a:avLst/>
            </a:prstGeom>
          </p:spPr>
          <p:txBody>
            <a:bodyPr anchor="ctr" rtlCol="false" tIns="50800" lIns="50800" bIns="50800" rIns="50800"/>
            <a:lstStyle/>
            <a:p>
              <a:pPr>
                <a:lnSpc>
                  <a:spcPts val="2659"/>
                </a:lnSpc>
              </a:pPr>
            </a:p>
          </p:txBody>
        </p:sp>
      </p:grpSp>
      <p:sp>
        <p:nvSpPr>
          <p:cNvPr name="Freeform 6" id="6"/>
          <p:cNvSpPr/>
          <p:nvPr/>
        </p:nvSpPr>
        <p:spPr>
          <a:xfrm flipH="false" flipV="false" rot="0">
            <a:off x="14851704" y="6740539"/>
            <a:ext cx="4815191" cy="4114800"/>
          </a:xfrm>
          <a:custGeom>
            <a:avLst/>
            <a:gdLst/>
            <a:ahLst/>
            <a:cxnLst/>
            <a:rect r="r" b="b" t="t" l="l"/>
            <a:pathLst>
              <a:path h="4114800" w="4815191">
                <a:moveTo>
                  <a:pt x="0" y="0"/>
                </a:moveTo>
                <a:lnTo>
                  <a:pt x="4815192" y="0"/>
                </a:lnTo>
                <a:lnTo>
                  <a:pt x="48151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82264" y="5455109"/>
            <a:ext cx="3663452" cy="4831891"/>
          </a:xfrm>
          <a:custGeom>
            <a:avLst/>
            <a:gdLst/>
            <a:ahLst/>
            <a:cxnLst/>
            <a:rect r="r" b="b" t="t" l="l"/>
            <a:pathLst>
              <a:path h="4831891" w="3663452">
                <a:moveTo>
                  <a:pt x="3663452" y="0"/>
                </a:moveTo>
                <a:lnTo>
                  <a:pt x="0" y="0"/>
                </a:lnTo>
                <a:lnTo>
                  <a:pt x="0" y="4831891"/>
                </a:lnTo>
                <a:lnTo>
                  <a:pt x="3663452" y="4831891"/>
                </a:lnTo>
                <a:lnTo>
                  <a:pt x="36634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365570">
            <a:off x="258208" y="59601"/>
            <a:ext cx="1492171" cy="1467754"/>
          </a:xfrm>
          <a:custGeom>
            <a:avLst/>
            <a:gdLst/>
            <a:ahLst/>
            <a:cxnLst/>
            <a:rect r="r" b="b" t="t" l="l"/>
            <a:pathLst>
              <a:path h="1467754" w="1492171">
                <a:moveTo>
                  <a:pt x="0" y="0"/>
                </a:moveTo>
                <a:lnTo>
                  <a:pt x="1492172" y="0"/>
                </a:lnTo>
                <a:lnTo>
                  <a:pt x="1492172" y="1467754"/>
                </a:lnTo>
                <a:lnTo>
                  <a:pt x="0" y="1467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7620487"/>
            <a:ext cx="808484" cy="818906"/>
          </a:xfrm>
          <a:custGeom>
            <a:avLst/>
            <a:gdLst/>
            <a:ahLst/>
            <a:cxnLst/>
            <a:rect r="r" b="b" t="t" l="l"/>
            <a:pathLst>
              <a:path h="818906" w="808484">
                <a:moveTo>
                  <a:pt x="0" y="0"/>
                </a:moveTo>
                <a:lnTo>
                  <a:pt x="808484" y="0"/>
                </a:lnTo>
                <a:lnTo>
                  <a:pt x="808484" y="818907"/>
                </a:lnTo>
                <a:lnTo>
                  <a:pt x="0" y="818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977178" y="243116"/>
            <a:ext cx="14973761" cy="7535925"/>
          </a:xfrm>
          <a:prstGeom prst="rect">
            <a:avLst/>
          </a:prstGeom>
        </p:spPr>
        <p:txBody>
          <a:bodyPr anchor="t" rtlCol="false" tIns="0" lIns="0" bIns="0" rIns="0">
            <a:spAutoFit/>
          </a:bodyPr>
          <a:lstStyle/>
          <a:p>
            <a:pPr>
              <a:lnSpc>
                <a:spcPts val="4634"/>
              </a:lnSpc>
            </a:pPr>
            <a:r>
              <a:rPr lang="en-US" sz="3310">
                <a:solidFill>
                  <a:srgbClr val="FFFFFF"/>
                </a:solidFill>
                <a:latin typeface="Canva Sans"/>
              </a:rPr>
              <a:t>Data collection: Webscrapping</a:t>
            </a:r>
          </a:p>
          <a:p>
            <a:pPr>
              <a:lnSpc>
                <a:spcPts val="4634"/>
              </a:lnSpc>
            </a:pPr>
          </a:p>
          <a:p>
            <a:pPr marL="714641" indent="-357321" lvl="1">
              <a:lnSpc>
                <a:spcPts val="4634"/>
              </a:lnSpc>
              <a:buFont typeface="Arial"/>
              <a:buChar char="•"/>
            </a:pPr>
            <a:r>
              <a:rPr lang="en-US" sz="3310">
                <a:solidFill>
                  <a:srgbClr val="FFFFFF"/>
                </a:solidFill>
                <a:latin typeface="Canva Sans"/>
              </a:rPr>
              <a:t> Using BeautifulSoup Falcon 9 launch table records were extracted from Wikipedia. </a:t>
            </a:r>
          </a:p>
          <a:p>
            <a:pPr marL="714641" indent="-357321" lvl="1">
              <a:lnSpc>
                <a:spcPts val="4634"/>
              </a:lnSpc>
              <a:buFont typeface="Arial"/>
              <a:buChar char="•"/>
            </a:pPr>
            <a:r>
              <a:rPr lang="en-US" sz="3310">
                <a:solidFill>
                  <a:srgbClr val="FFFFFF"/>
                </a:solidFill>
                <a:latin typeface="Canva Sans"/>
              </a:rPr>
              <a:t>HTML tables were parsed and a dataframe was created.</a:t>
            </a: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p:txBody>
      </p:sp>
      <p:sp>
        <p:nvSpPr>
          <p:cNvPr name="Freeform 11" id="11"/>
          <p:cNvSpPr/>
          <p:nvPr/>
        </p:nvSpPr>
        <p:spPr>
          <a:xfrm flipH="false" flipV="false" rot="0">
            <a:off x="3040519" y="3598228"/>
            <a:ext cx="12206963" cy="4022259"/>
          </a:xfrm>
          <a:custGeom>
            <a:avLst/>
            <a:gdLst/>
            <a:ahLst/>
            <a:cxnLst/>
            <a:rect r="r" b="b" t="t" l="l"/>
            <a:pathLst>
              <a:path h="4022259" w="12206963">
                <a:moveTo>
                  <a:pt x="0" y="0"/>
                </a:moveTo>
                <a:lnTo>
                  <a:pt x="12206962" y="0"/>
                </a:lnTo>
                <a:lnTo>
                  <a:pt x="12206962" y="4022259"/>
                </a:lnTo>
                <a:lnTo>
                  <a:pt x="0" y="4022259"/>
                </a:lnTo>
                <a:lnTo>
                  <a:pt x="0" y="0"/>
                </a:lnTo>
                <a:close/>
              </a:path>
            </a:pathLst>
          </a:custGeom>
          <a:blipFill>
            <a:blip r:embed="rId11"/>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837184" y="1485900"/>
            <a:ext cx="14333644" cy="5949241"/>
            <a:chOff x="0" y="0"/>
            <a:chExt cx="3775116" cy="1566878"/>
          </a:xfrm>
        </p:grpSpPr>
        <p:sp>
          <p:nvSpPr>
            <p:cNvPr name="Freeform 4" id="4"/>
            <p:cNvSpPr/>
            <p:nvPr/>
          </p:nvSpPr>
          <p:spPr>
            <a:xfrm flipH="false" flipV="false" rot="0">
              <a:off x="0" y="0"/>
              <a:ext cx="3775116" cy="1566878"/>
            </a:xfrm>
            <a:custGeom>
              <a:avLst/>
              <a:gdLst/>
              <a:ahLst/>
              <a:cxnLst/>
              <a:rect r="r" b="b" t="t" l="l"/>
              <a:pathLst>
                <a:path h="1566878" w="3775116">
                  <a:moveTo>
                    <a:pt x="0" y="0"/>
                  </a:moveTo>
                  <a:lnTo>
                    <a:pt x="3775116" y="0"/>
                  </a:lnTo>
                  <a:lnTo>
                    <a:pt x="3775116" y="1566878"/>
                  </a:lnTo>
                  <a:lnTo>
                    <a:pt x="0" y="1566878"/>
                  </a:lnTo>
                  <a:close/>
                </a:path>
              </a:pathLst>
            </a:custGeom>
            <a:solidFill>
              <a:srgbClr val="000000">
                <a:alpha val="72941"/>
              </a:srgbClr>
            </a:solidFill>
          </p:spPr>
        </p:sp>
        <p:sp>
          <p:nvSpPr>
            <p:cNvPr name="TextBox 5" id="5"/>
            <p:cNvSpPr txBox="true"/>
            <p:nvPr/>
          </p:nvSpPr>
          <p:spPr>
            <a:xfrm>
              <a:off x="0" y="-47625"/>
              <a:ext cx="3775116" cy="1614503"/>
            </a:xfrm>
            <a:prstGeom prst="rect">
              <a:avLst/>
            </a:prstGeom>
          </p:spPr>
          <p:txBody>
            <a:bodyPr anchor="ctr" rtlCol="false" tIns="50800" lIns="50800" bIns="50800" rIns="50800"/>
            <a:lstStyle/>
            <a:p>
              <a:pPr>
                <a:lnSpc>
                  <a:spcPts val="2659"/>
                </a:lnSpc>
              </a:pPr>
            </a:p>
          </p:txBody>
        </p:sp>
      </p:grpSp>
      <p:sp>
        <p:nvSpPr>
          <p:cNvPr name="Freeform 6" id="6"/>
          <p:cNvSpPr/>
          <p:nvPr/>
        </p:nvSpPr>
        <p:spPr>
          <a:xfrm flipH="false" flipV="false" rot="0">
            <a:off x="14851704" y="6740539"/>
            <a:ext cx="4815191" cy="4114800"/>
          </a:xfrm>
          <a:custGeom>
            <a:avLst/>
            <a:gdLst/>
            <a:ahLst/>
            <a:cxnLst/>
            <a:rect r="r" b="b" t="t" l="l"/>
            <a:pathLst>
              <a:path h="4114800" w="4815191">
                <a:moveTo>
                  <a:pt x="0" y="0"/>
                </a:moveTo>
                <a:lnTo>
                  <a:pt x="4815192" y="0"/>
                </a:lnTo>
                <a:lnTo>
                  <a:pt x="48151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82264" y="5455109"/>
            <a:ext cx="3663452" cy="4831891"/>
          </a:xfrm>
          <a:custGeom>
            <a:avLst/>
            <a:gdLst/>
            <a:ahLst/>
            <a:cxnLst/>
            <a:rect r="r" b="b" t="t" l="l"/>
            <a:pathLst>
              <a:path h="4831891" w="3663452">
                <a:moveTo>
                  <a:pt x="3663452" y="0"/>
                </a:moveTo>
                <a:lnTo>
                  <a:pt x="0" y="0"/>
                </a:lnTo>
                <a:lnTo>
                  <a:pt x="0" y="4831891"/>
                </a:lnTo>
                <a:lnTo>
                  <a:pt x="3663452" y="4831891"/>
                </a:lnTo>
                <a:lnTo>
                  <a:pt x="36634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365570">
            <a:off x="258208" y="59601"/>
            <a:ext cx="1492171" cy="1467754"/>
          </a:xfrm>
          <a:custGeom>
            <a:avLst/>
            <a:gdLst/>
            <a:ahLst/>
            <a:cxnLst/>
            <a:rect r="r" b="b" t="t" l="l"/>
            <a:pathLst>
              <a:path h="1467754" w="1492171">
                <a:moveTo>
                  <a:pt x="0" y="0"/>
                </a:moveTo>
                <a:lnTo>
                  <a:pt x="1492172" y="0"/>
                </a:lnTo>
                <a:lnTo>
                  <a:pt x="1492172" y="1467754"/>
                </a:lnTo>
                <a:lnTo>
                  <a:pt x="0" y="1467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7620487"/>
            <a:ext cx="808484" cy="818906"/>
          </a:xfrm>
          <a:custGeom>
            <a:avLst/>
            <a:gdLst/>
            <a:ahLst/>
            <a:cxnLst/>
            <a:rect r="r" b="b" t="t" l="l"/>
            <a:pathLst>
              <a:path h="818906" w="808484">
                <a:moveTo>
                  <a:pt x="0" y="0"/>
                </a:moveTo>
                <a:lnTo>
                  <a:pt x="808484" y="0"/>
                </a:lnTo>
                <a:lnTo>
                  <a:pt x="808484" y="818907"/>
                </a:lnTo>
                <a:lnTo>
                  <a:pt x="0" y="818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977178" y="243116"/>
            <a:ext cx="14973761" cy="7535925"/>
          </a:xfrm>
          <a:prstGeom prst="rect">
            <a:avLst/>
          </a:prstGeom>
        </p:spPr>
        <p:txBody>
          <a:bodyPr anchor="t" rtlCol="false" tIns="0" lIns="0" bIns="0" rIns="0">
            <a:spAutoFit/>
          </a:bodyPr>
          <a:lstStyle/>
          <a:p>
            <a:pPr>
              <a:lnSpc>
                <a:spcPts val="4634"/>
              </a:lnSpc>
            </a:pPr>
            <a:r>
              <a:rPr lang="en-US" sz="3310">
                <a:solidFill>
                  <a:srgbClr val="FFFFFF"/>
                </a:solidFill>
                <a:latin typeface="Canva Sans"/>
              </a:rPr>
              <a:t>Data analyses: Exploratory</a:t>
            </a:r>
          </a:p>
          <a:p>
            <a:pPr>
              <a:lnSpc>
                <a:spcPts val="4634"/>
              </a:lnSpc>
            </a:pPr>
          </a:p>
          <a:p>
            <a:pPr marL="714641" indent="-357321" lvl="1">
              <a:lnSpc>
                <a:spcPts val="4634"/>
              </a:lnSpc>
              <a:buFont typeface="Arial"/>
              <a:buChar char="•"/>
            </a:pPr>
            <a:r>
              <a:rPr lang="en-US" sz="3310">
                <a:solidFill>
                  <a:srgbClr val="FFFFFF"/>
                </a:solidFill>
                <a:latin typeface="Canva Sans"/>
              </a:rPr>
              <a:t> Using Pandas and Numpy, A wrangled dataset was loaded and information on the number of launches, orbit occurances, and missions outcomes was collected. </a:t>
            </a: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p:txBody>
      </p:sp>
      <p:sp>
        <p:nvSpPr>
          <p:cNvPr name="Freeform 11" id="11"/>
          <p:cNvSpPr/>
          <p:nvPr/>
        </p:nvSpPr>
        <p:spPr>
          <a:xfrm flipH="false" flipV="false" rot="0">
            <a:off x="4362653" y="3864571"/>
            <a:ext cx="8852188" cy="864582"/>
          </a:xfrm>
          <a:custGeom>
            <a:avLst/>
            <a:gdLst/>
            <a:ahLst/>
            <a:cxnLst/>
            <a:rect r="r" b="b" t="t" l="l"/>
            <a:pathLst>
              <a:path h="864582" w="8852188">
                <a:moveTo>
                  <a:pt x="0" y="0"/>
                </a:moveTo>
                <a:lnTo>
                  <a:pt x="8852189" y="0"/>
                </a:lnTo>
                <a:lnTo>
                  <a:pt x="8852189" y="864582"/>
                </a:lnTo>
                <a:lnTo>
                  <a:pt x="0" y="864582"/>
                </a:lnTo>
                <a:lnTo>
                  <a:pt x="0" y="0"/>
                </a:lnTo>
                <a:close/>
              </a:path>
            </a:pathLst>
          </a:custGeom>
          <a:blipFill>
            <a:blip r:embed="rId11"/>
            <a:stretch>
              <a:fillRect l="-19818" t="0" r="-2368" b="-1827"/>
            </a:stretch>
          </a:blipFill>
        </p:spPr>
      </p:sp>
      <p:sp>
        <p:nvSpPr>
          <p:cNvPr name="Freeform 12" id="12"/>
          <p:cNvSpPr/>
          <p:nvPr/>
        </p:nvSpPr>
        <p:spPr>
          <a:xfrm flipH="false" flipV="false" rot="0">
            <a:off x="4362653" y="5180454"/>
            <a:ext cx="10211018" cy="1849078"/>
          </a:xfrm>
          <a:custGeom>
            <a:avLst/>
            <a:gdLst/>
            <a:ahLst/>
            <a:cxnLst/>
            <a:rect r="r" b="b" t="t" l="l"/>
            <a:pathLst>
              <a:path h="1849078" w="10211018">
                <a:moveTo>
                  <a:pt x="0" y="0"/>
                </a:moveTo>
                <a:lnTo>
                  <a:pt x="10211019" y="0"/>
                </a:lnTo>
                <a:lnTo>
                  <a:pt x="10211019" y="1849078"/>
                </a:lnTo>
                <a:lnTo>
                  <a:pt x="0" y="1849078"/>
                </a:lnTo>
                <a:lnTo>
                  <a:pt x="0" y="0"/>
                </a:lnTo>
                <a:close/>
              </a:path>
            </a:pathLst>
          </a:custGeom>
          <a:blipFill>
            <a:blip r:embed="rId12"/>
            <a:stretch>
              <a:fillRect l="0" t="0" r="0" b="0"/>
            </a:stretch>
          </a:blipFill>
        </p:spPr>
      </p:sp>
      <p:sp>
        <p:nvSpPr>
          <p:cNvPr name="Freeform 13" id="13"/>
          <p:cNvSpPr/>
          <p:nvPr/>
        </p:nvSpPr>
        <p:spPr>
          <a:xfrm flipH="false" flipV="false" rot="0">
            <a:off x="4362653" y="7749466"/>
            <a:ext cx="10202810" cy="1690162"/>
          </a:xfrm>
          <a:custGeom>
            <a:avLst/>
            <a:gdLst/>
            <a:ahLst/>
            <a:cxnLst/>
            <a:rect r="r" b="b" t="t" l="l"/>
            <a:pathLst>
              <a:path h="1690162" w="10202810">
                <a:moveTo>
                  <a:pt x="0" y="0"/>
                </a:moveTo>
                <a:lnTo>
                  <a:pt x="10202811" y="0"/>
                </a:lnTo>
                <a:lnTo>
                  <a:pt x="10202811" y="1690162"/>
                </a:lnTo>
                <a:lnTo>
                  <a:pt x="0" y="1690162"/>
                </a:lnTo>
                <a:lnTo>
                  <a:pt x="0" y="0"/>
                </a:lnTo>
                <a:close/>
              </a:path>
            </a:pathLst>
          </a:custGeom>
          <a:blipFill>
            <a:blip r:embed="rId1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1837184" y="1485900"/>
            <a:ext cx="14333644" cy="5949241"/>
            <a:chOff x="0" y="0"/>
            <a:chExt cx="3775116" cy="1566878"/>
          </a:xfrm>
        </p:grpSpPr>
        <p:sp>
          <p:nvSpPr>
            <p:cNvPr name="Freeform 4" id="4"/>
            <p:cNvSpPr/>
            <p:nvPr/>
          </p:nvSpPr>
          <p:spPr>
            <a:xfrm flipH="false" flipV="false" rot="0">
              <a:off x="0" y="0"/>
              <a:ext cx="3775116" cy="1566878"/>
            </a:xfrm>
            <a:custGeom>
              <a:avLst/>
              <a:gdLst/>
              <a:ahLst/>
              <a:cxnLst/>
              <a:rect r="r" b="b" t="t" l="l"/>
              <a:pathLst>
                <a:path h="1566878" w="3775116">
                  <a:moveTo>
                    <a:pt x="0" y="0"/>
                  </a:moveTo>
                  <a:lnTo>
                    <a:pt x="3775116" y="0"/>
                  </a:lnTo>
                  <a:lnTo>
                    <a:pt x="3775116" y="1566878"/>
                  </a:lnTo>
                  <a:lnTo>
                    <a:pt x="0" y="1566878"/>
                  </a:lnTo>
                  <a:close/>
                </a:path>
              </a:pathLst>
            </a:custGeom>
            <a:solidFill>
              <a:srgbClr val="000000">
                <a:alpha val="72941"/>
              </a:srgbClr>
            </a:solidFill>
          </p:spPr>
        </p:sp>
        <p:sp>
          <p:nvSpPr>
            <p:cNvPr name="TextBox 5" id="5"/>
            <p:cNvSpPr txBox="true"/>
            <p:nvPr/>
          </p:nvSpPr>
          <p:spPr>
            <a:xfrm>
              <a:off x="0" y="-47625"/>
              <a:ext cx="3775116" cy="1614503"/>
            </a:xfrm>
            <a:prstGeom prst="rect">
              <a:avLst/>
            </a:prstGeom>
          </p:spPr>
          <p:txBody>
            <a:bodyPr anchor="ctr" rtlCol="false" tIns="50800" lIns="50800" bIns="50800" rIns="50800"/>
            <a:lstStyle/>
            <a:p>
              <a:pPr>
                <a:lnSpc>
                  <a:spcPts val="2659"/>
                </a:lnSpc>
              </a:pPr>
            </a:p>
          </p:txBody>
        </p:sp>
      </p:grpSp>
      <p:sp>
        <p:nvSpPr>
          <p:cNvPr name="Freeform 6" id="6"/>
          <p:cNvSpPr/>
          <p:nvPr/>
        </p:nvSpPr>
        <p:spPr>
          <a:xfrm flipH="false" flipV="false" rot="0">
            <a:off x="14851704" y="6740539"/>
            <a:ext cx="4815191" cy="4114800"/>
          </a:xfrm>
          <a:custGeom>
            <a:avLst/>
            <a:gdLst/>
            <a:ahLst/>
            <a:cxnLst/>
            <a:rect r="r" b="b" t="t" l="l"/>
            <a:pathLst>
              <a:path h="4114800" w="4815191">
                <a:moveTo>
                  <a:pt x="0" y="0"/>
                </a:moveTo>
                <a:lnTo>
                  <a:pt x="4815192" y="0"/>
                </a:lnTo>
                <a:lnTo>
                  <a:pt x="48151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82264" y="5455109"/>
            <a:ext cx="3663452" cy="4831891"/>
          </a:xfrm>
          <a:custGeom>
            <a:avLst/>
            <a:gdLst/>
            <a:ahLst/>
            <a:cxnLst/>
            <a:rect r="r" b="b" t="t" l="l"/>
            <a:pathLst>
              <a:path h="4831891" w="3663452">
                <a:moveTo>
                  <a:pt x="3663452" y="0"/>
                </a:moveTo>
                <a:lnTo>
                  <a:pt x="0" y="0"/>
                </a:lnTo>
                <a:lnTo>
                  <a:pt x="0" y="4831891"/>
                </a:lnTo>
                <a:lnTo>
                  <a:pt x="3663452" y="4831891"/>
                </a:lnTo>
                <a:lnTo>
                  <a:pt x="366345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4365570">
            <a:off x="258208" y="59601"/>
            <a:ext cx="1492171" cy="1467754"/>
          </a:xfrm>
          <a:custGeom>
            <a:avLst/>
            <a:gdLst/>
            <a:ahLst/>
            <a:cxnLst/>
            <a:rect r="r" b="b" t="t" l="l"/>
            <a:pathLst>
              <a:path h="1467754" w="1492171">
                <a:moveTo>
                  <a:pt x="0" y="0"/>
                </a:moveTo>
                <a:lnTo>
                  <a:pt x="1492172" y="0"/>
                </a:lnTo>
                <a:lnTo>
                  <a:pt x="1492172" y="1467754"/>
                </a:lnTo>
                <a:lnTo>
                  <a:pt x="0" y="14677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7620487"/>
            <a:ext cx="808484" cy="818906"/>
          </a:xfrm>
          <a:custGeom>
            <a:avLst/>
            <a:gdLst/>
            <a:ahLst/>
            <a:cxnLst/>
            <a:rect r="r" b="b" t="t" l="l"/>
            <a:pathLst>
              <a:path h="818906" w="808484">
                <a:moveTo>
                  <a:pt x="0" y="0"/>
                </a:moveTo>
                <a:lnTo>
                  <a:pt x="808484" y="0"/>
                </a:lnTo>
                <a:lnTo>
                  <a:pt x="808484" y="818907"/>
                </a:lnTo>
                <a:lnTo>
                  <a:pt x="0" y="8189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977178" y="243116"/>
            <a:ext cx="14973761" cy="9279000"/>
          </a:xfrm>
          <a:prstGeom prst="rect">
            <a:avLst/>
          </a:prstGeom>
        </p:spPr>
        <p:txBody>
          <a:bodyPr anchor="t" rtlCol="false" tIns="0" lIns="0" bIns="0" rIns="0">
            <a:spAutoFit/>
          </a:bodyPr>
          <a:lstStyle/>
          <a:p>
            <a:pPr>
              <a:lnSpc>
                <a:spcPts val="4634"/>
              </a:lnSpc>
            </a:pPr>
            <a:r>
              <a:rPr lang="en-US" sz="3310">
                <a:solidFill>
                  <a:srgbClr val="FFFFFF"/>
                </a:solidFill>
                <a:latin typeface="Canva Sans"/>
              </a:rPr>
              <a:t>Data analyses: Exploratory</a:t>
            </a:r>
          </a:p>
          <a:p>
            <a:pPr>
              <a:lnSpc>
                <a:spcPts val="4634"/>
              </a:lnSpc>
            </a:pPr>
          </a:p>
          <a:p>
            <a:pPr marL="714641" indent="-357321" lvl="1">
              <a:lnSpc>
                <a:spcPts val="4634"/>
              </a:lnSpc>
              <a:buFont typeface="Arial"/>
              <a:buChar char="•"/>
            </a:pPr>
            <a:r>
              <a:rPr lang="en-US" sz="3310">
                <a:solidFill>
                  <a:srgbClr val="FFFFFF"/>
                </a:solidFill>
                <a:latin typeface="Canva Sans"/>
              </a:rPr>
              <a:t> Using SQL, previously collected and wrangled data was queried to obtain information: 1) on the unique launch sites 2)launch sites that begin with CCA 3) total payload mass carried by boosters launched by NASA 4) average payload mass carried by booster F9 V1.1. 5) the date of the first successful landing on a ground pad 6) total number of successful and failure missions etc.</a:t>
            </a: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a:p>
            <a:pPr>
              <a:lnSpc>
                <a:spcPts val="4634"/>
              </a:lnSpc>
            </a:pPr>
          </a:p>
        </p:txBody>
      </p:sp>
      <p:sp>
        <p:nvSpPr>
          <p:cNvPr name="Freeform 11" id="11"/>
          <p:cNvSpPr/>
          <p:nvPr/>
        </p:nvSpPr>
        <p:spPr>
          <a:xfrm flipH="false" flipV="false" rot="0">
            <a:off x="3914956" y="4915954"/>
            <a:ext cx="10173965" cy="1751256"/>
          </a:xfrm>
          <a:custGeom>
            <a:avLst/>
            <a:gdLst/>
            <a:ahLst/>
            <a:cxnLst/>
            <a:rect r="r" b="b" t="t" l="l"/>
            <a:pathLst>
              <a:path h="1751256" w="10173965">
                <a:moveTo>
                  <a:pt x="0" y="0"/>
                </a:moveTo>
                <a:lnTo>
                  <a:pt x="10173964" y="0"/>
                </a:lnTo>
                <a:lnTo>
                  <a:pt x="10173964" y="1751256"/>
                </a:lnTo>
                <a:lnTo>
                  <a:pt x="0" y="1751256"/>
                </a:lnTo>
                <a:lnTo>
                  <a:pt x="0" y="0"/>
                </a:lnTo>
                <a:close/>
              </a:path>
            </a:pathLst>
          </a:custGeom>
          <a:blipFill>
            <a:blip r:embed="rId11"/>
            <a:stretch>
              <a:fillRect l="0" t="0" r="0" b="0"/>
            </a:stretch>
          </a:blipFill>
        </p:spPr>
      </p:sp>
      <p:sp>
        <p:nvSpPr>
          <p:cNvPr name="Freeform 12" id="12"/>
          <p:cNvSpPr/>
          <p:nvPr/>
        </p:nvSpPr>
        <p:spPr>
          <a:xfrm flipH="false" flipV="false" rot="0">
            <a:off x="3919091" y="6820992"/>
            <a:ext cx="10169829" cy="3236804"/>
          </a:xfrm>
          <a:custGeom>
            <a:avLst/>
            <a:gdLst/>
            <a:ahLst/>
            <a:cxnLst/>
            <a:rect r="r" b="b" t="t" l="l"/>
            <a:pathLst>
              <a:path h="3236804" w="10169829">
                <a:moveTo>
                  <a:pt x="0" y="0"/>
                </a:moveTo>
                <a:lnTo>
                  <a:pt x="10169829" y="0"/>
                </a:lnTo>
                <a:lnTo>
                  <a:pt x="10169829" y="3236804"/>
                </a:lnTo>
                <a:lnTo>
                  <a:pt x="0" y="3236804"/>
                </a:lnTo>
                <a:lnTo>
                  <a:pt x="0" y="0"/>
                </a:lnTo>
                <a:close/>
              </a:path>
            </a:pathLst>
          </a:custGeom>
          <a:blipFill>
            <a:blip r:embed="rId1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DAFyFFUlLu0</dc:identifier>
  <dcterms:modified xsi:type="dcterms:W3CDTF">2011-08-01T06:04:30Z</dcterms:modified>
  <cp:revision>1</cp:revision>
  <dc:title>Applied data science capstone project</dc:title>
</cp:coreProperties>
</file>